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6" r:id="rId2"/>
    <p:sldId id="285" r:id="rId3"/>
    <p:sldId id="256" r:id="rId4"/>
    <p:sldId id="257" r:id="rId5"/>
    <p:sldId id="258" r:id="rId6"/>
    <p:sldId id="259" r:id="rId7"/>
    <p:sldId id="260"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90" r:id="rId29"/>
    <p:sldId id="291" r:id="rId30"/>
    <p:sldId id="292" r:id="rId31"/>
    <p:sldId id="28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6" d="100"/>
          <a:sy n="46" d="100"/>
        </p:scale>
        <p:origin x="48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5/19/2023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pPr/>
              <a:t>5/19/2023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pPr/>
              <a:t>5/19/2023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pPr/>
              <a:t>5/19/2023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pPr/>
              <a:t>5/19/2023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pPr/>
              <a:t>5/19/2023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pPr/>
              <a:t>5/19/2023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pPr/>
              <a:t>5/19/2023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pPr/>
              <a:t>5/19/2023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pPr/>
              <a:t>5/19/2023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pPr/>
              <a:t>5/19/2023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pPr/>
              <a:t>5/19/2023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pPr/>
              <a:t>5/19/2023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pPr/>
              <a:t>5/19/2023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pPr/>
              <a:t>5/19/2023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pPr/>
              <a:t>5/19/2023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pPr/>
              <a:t>5/19/2023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pPr/>
              <a:t>5/19/2023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transition spd="slow">
    <p:wipe dir="d"/>
  </p:transition>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400" b="1" dirty="0" smtClean="0">
                <a:solidFill>
                  <a:srgbClr val="FFFF00"/>
                </a:solidFill>
                <a:cs typeface="B Nazanin" panose="00000400000000000000" pitchFamily="2" charset="-78"/>
              </a:rPr>
              <a:t>به نام خداوند مهربان</a:t>
            </a:r>
            <a:endParaRPr lang="en-US" sz="4400" b="1" dirty="0">
              <a:solidFill>
                <a:srgbClr val="FFFF00"/>
              </a:solidFill>
              <a:cs typeface="B Nazanin" panose="00000400000000000000" pitchFamily="2" charset="-78"/>
            </a:endParaRPr>
          </a:p>
        </p:txBody>
      </p:sp>
      <p:sp>
        <p:nvSpPr>
          <p:cNvPr id="5" name="Text Placeholder 4"/>
          <p:cNvSpPr>
            <a:spLocks noGrp="1"/>
          </p:cNvSpPr>
          <p:nvPr>
            <p:ph type="body" sz="quarter" idx="3"/>
          </p:nvPr>
        </p:nvSpPr>
        <p:spPr/>
        <p:txBody>
          <a:bodyPr/>
          <a:lstStyle/>
          <a:p>
            <a:endParaRPr lang="en-US"/>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318782" y="2321169"/>
            <a:ext cx="6330461" cy="4502267"/>
          </a:xfrm>
        </p:spPr>
      </p:pic>
      <p:sp>
        <p:nvSpPr>
          <p:cNvPr id="6" name="Text Placeholder 5"/>
          <p:cNvSpPr>
            <a:spLocks noGrp="1"/>
          </p:cNvSpPr>
          <p:nvPr>
            <p:ph type="body" idx="1"/>
          </p:nvPr>
        </p:nvSpPr>
        <p:spPr/>
        <p:txBody>
          <a:bodyPr/>
          <a:lstStyle/>
          <a:p>
            <a:endParaRPr lang="en-US"/>
          </a:p>
        </p:txBody>
      </p:sp>
      <p:sp>
        <p:nvSpPr>
          <p:cNvPr id="8" name="Content Placeholder 7"/>
          <p:cNvSpPr>
            <a:spLocks noGrp="1"/>
          </p:cNvSpPr>
          <p:nvPr>
            <p:ph sz="half" idx="2"/>
          </p:nvPr>
        </p:nvSpPr>
        <p:spPr/>
        <p:txBody>
          <a:bodyPr/>
          <a:lstStyle/>
          <a:p>
            <a:endParaRPr lang="en-US"/>
          </a:p>
        </p:txBody>
      </p:sp>
    </p:spTree>
    <p:extLst>
      <p:ext uri="{BB962C8B-B14F-4D97-AF65-F5344CB8AC3E}">
        <p14:creationId xmlns:p14="http://schemas.microsoft.com/office/powerpoint/2010/main" val="22729160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5613" y="233603"/>
            <a:ext cx="10522039" cy="6740307"/>
          </a:xfrm>
          <a:prstGeom prst="rect">
            <a:avLst/>
          </a:prstGeom>
        </p:spPr>
        <p:txBody>
          <a:bodyPr wrap="square">
            <a:spAutoFit/>
          </a:bodyPr>
          <a:lstStyle/>
          <a:p>
            <a:pPr algn="ctr"/>
            <a:r>
              <a:rPr lang="fa-IR" sz="2400" b="1" dirty="0">
                <a:cs typeface="B Nazanin" panose="00000400000000000000" pitchFamily="2" charset="-78"/>
              </a:rPr>
              <a:t>افت ضربان </a:t>
            </a:r>
            <a:r>
              <a:rPr lang="fa-IR" sz="2400" b="1" dirty="0" smtClean="0">
                <a:cs typeface="B Nazanin" panose="00000400000000000000" pitchFamily="2" charset="-78"/>
              </a:rPr>
              <a:t>قلب جنین در </a:t>
            </a:r>
            <a:r>
              <a:rPr lang="fa-IR" sz="2400" b="1" dirty="0">
                <a:cs typeface="B Nazanin" panose="00000400000000000000" pitchFamily="2" charset="-78"/>
              </a:rPr>
              <a:t>طول تست بدون </a:t>
            </a:r>
            <a:r>
              <a:rPr lang="fa-IR" sz="2400" b="1" dirty="0" smtClean="0">
                <a:cs typeface="B Nazanin" panose="00000400000000000000" pitchFamily="2" charset="-78"/>
              </a:rPr>
              <a:t>استرس</a:t>
            </a:r>
          </a:p>
          <a:p>
            <a:pPr algn="ctr"/>
            <a:endParaRPr lang="fa-IR" sz="2400" b="1" dirty="0" smtClean="0">
              <a:cs typeface="B Nazanin" panose="00000400000000000000" pitchFamily="2" charset="-78"/>
            </a:endParaRPr>
          </a:p>
          <a:p>
            <a:pPr algn="r"/>
            <a:r>
              <a:rPr lang="fa-IR" sz="2400" dirty="0" smtClean="0">
                <a:cs typeface="B Nazanin" panose="00000400000000000000" pitchFamily="2" charset="-78"/>
              </a:rPr>
              <a:t>حرکات </a:t>
            </a:r>
            <a:r>
              <a:rPr lang="fa-IR" sz="2400" dirty="0">
                <a:cs typeface="B Nazanin" panose="00000400000000000000" pitchFamily="2" charset="-78"/>
              </a:rPr>
              <a:t>جنین به طور شایع سبب افت تعداد ضربان قلب می شود که بسته به شدت حرکات جنین، در طول انجام تست این افت در یک دوم تا دوسوم نوارها دیده می شود. با توجه به بالا بودن میزان افت، بی شک تفسیر اهمیت آن دشوار </a:t>
            </a:r>
            <a:r>
              <a:rPr lang="fa-IR" sz="2400" dirty="0" smtClean="0">
                <a:cs typeface="B Nazanin" panose="00000400000000000000" pitchFamily="2" charset="-78"/>
              </a:rPr>
              <a:t>می گردد</a:t>
            </a:r>
            <a:r>
              <a:rPr lang="fa-IR" sz="2400" dirty="0">
                <a:cs typeface="B Nazanin" panose="00000400000000000000" pitchFamily="2" charset="-78"/>
              </a:rPr>
              <a:t>.</a:t>
            </a:r>
          </a:p>
          <a:p>
            <a:pPr algn="r"/>
            <a:r>
              <a:rPr lang="fa-IR" sz="2400" dirty="0">
                <a:cs typeface="B Nazanin" panose="00000400000000000000" pitchFamily="2" charset="-78"/>
              </a:rPr>
              <a:t>افت های متغیر در صورت غیر تکراری و کوتاه بودن ( کمتر از 30 ثانیه ) نشان دهنده به مخاطره افتادن جنین نیست و نیاز به </a:t>
            </a:r>
            <a:r>
              <a:rPr lang="fa-IR" sz="2400" dirty="0" smtClean="0">
                <a:cs typeface="B Nazanin" panose="00000400000000000000" pitchFamily="2" charset="-78"/>
              </a:rPr>
              <a:t>مداخله ی زایمانی ندارد.</a:t>
            </a:r>
            <a:endParaRPr lang="fa-IR" sz="2400" dirty="0">
              <a:cs typeface="B Nazanin" panose="00000400000000000000" pitchFamily="2" charset="-78"/>
            </a:endParaRPr>
          </a:p>
          <a:p>
            <a:pPr algn="r"/>
            <a:r>
              <a:rPr lang="fa-IR" sz="2400" dirty="0">
                <a:cs typeface="B Nazanin" panose="00000400000000000000" pitchFamily="2" charset="-78"/>
              </a:rPr>
              <a:t>در مقابل، موارد مکرر افت متغیر ( حداقل 3 بار در 20 دقیقه ) حتی در صورت خفیف </a:t>
            </a:r>
            <a:r>
              <a:rPr lang="fa-IR" sz="2400" dirty="0" smtClean="0">
                <a:cs typeface="B Nazanin" panose="00000400000000000000" pitchFamily="2" charset="-78"/>
              </a:rPr>
              <a:t>بودن ،  </a:t>
            </a:r>
            <a:r>
              <a:rPr lang="fa-IR" sz="2400" dirty="0">
                <a:cs typeface="B Nazanin" panose="00000400000000000000" pitchFamily="2" charset="-78"/>
              </a:rPr>
              <a:t>با افزایش احتمال زایمان سزارین به علت دیسترس جنینی همراه هستند.</a:t>
            </a:r>
          </a:p>
          <a:p>
            <a:pPr algn="r"/>
            <a:r>
              <a:rPr lang="fa-IR" sz="2400" dirty="0">
                <a:cs typeface="B Nazanin" panose="00000400000000000000" pitchFamily="2" charset="-78"/>
              </a:rPr>
              <a:t>مواردی که افت یک دقیقه یا بیشتر طول بکشد پیش آگهی را بیش از پیش بدتر می کند.</a:t>
            </a:r>
          </a:p>
          <a:p>
            <a:pPr algn="r"/>
            <a:r>
              <a:rPr lang="fa-IR" sz="2400" dirty="0">
                <a:cs typeface="B Nazanin" panose="00000400000000000000" pitchFamily="2" charset="-78"/>
              </a:rPr>
              <a:t>با کمک گرفتن از برآورد سونوگرافیک حجم مایع </a:t>
            </a:r>
            <a:r>
              <a:rPr lang="fa-IR" sz="2400" dirty="0" smtClean="0">
                <a:cs typeface="B Nazanin" panose="00000400000000000000" pitchFamily="2" charset="-78"/>
              </a:rPr>
              <a:t>آمنیون ، </a:t>
            </a:r>
            <a:r>
              <a:rPr lang="fa-IR" sz="2400" dirty="0">
                <a:cs typeface="B Nazanin" panose="00000400000000000000" pitchFamily="2" charset="-78"/>
              </a:rPr>
              <a:t>تفسیر تستهایی که در آن ها افت های متغیر دیده می شوند </a:t>
            </a:r>
            <a:r>
              <a:rPr lang="fa-IR" sz="2400" dirty="0" smtClean="0">
                <a:cs typeface="B Nazanin" panose="00000400000000000000" pitchFamily="2" charset="-78"/>
              </a:rPr>
              <a:t>آسان تر </a:t>
            </a:r>
            <a:r>
              <a:rPr lang="fa-IR" sz="2400" dirty="0">
                <a:cs typeface="B Nazanin" panose="00000400000000000000" pitchFamily="2" charset="-78"/>
              </a:rPr>
              <a:t>می شوند.</a:t>
            </a:r>
          </a:p>
          <a:p>
            <a:pPr algn="r"/>
            <a:r>
              <a:rPr lang="fa-IR" sz="2400" dirty="0">
                <a:cs typeface="B Nazanin" panose="00000400000000000000" pitchFamily="2" charset="-78"/>
              </a:rPr>
              <a:t>میزان بروز زایمان سزارین به علت دیسترس جنینی حین زایمان، همزمان با شدت یافتن افتهای متغیر و کاهش حجم مایع آمنیون، به طور پیشرونده ای افزایش می یابد.</a:t>
            </a:r>
          </a:p>
          <a:p>
            <a:pPr algn="r"/>
            <a:r>
              <a:rPr lang="fa-IR" sz="2400" dirty="0">
                <a:cs typeface="B Nazanin" panose="00000400000000000000" pitchFamily="2" charset="-78"/>
              </a:rPr>
              <a:t>در مواردی که افتهای متغیر شدید در طول </a:t>
            </a:r>
            <a:r>
              <a:rPr lang="fa-IR" sz="2400" dirty="0" smtClean="0">
                <a:cs typeface="B Nazanin" panose="00000400000000000000" pitchFamily="2" charset="-78"/>
              </a:rPr>
              <a:t>نوار قلب جنین وجود </a:t>
            </a:r>
            <a:r>
              <a:rPr lang="fa-IR" sz="2400" dirty="0">
                <a:cs typeface="B Nazanin" panose="00000400000000000000" pitchFamily="2" charset="-78"/>
              </a:rPr>
              <a:t>داشته باشند و شاخص مایع آمنیون در حد </a:t>
            </a:r>
            <a:r>
              <a:rPr lang="fa-IR" sz="2400" dirty="0" smtClean="0">
                <a:cs typeface="B Nazanin" panose="00000400000000000000" pitchFamily="2" charset="-78"/>
              </a:rPr>
              <a:t>5 سانتی </a:t>
            </a:r>
            <a:r>
              <a:rPr lang="fa-IR" sz="2400" dirty="0">
                <a:cs typeface="B Nazanin" panose="00000400000000000000" pitchFamily="2" charset="-78"/>
              </a:rPr>
              <a:t>متر یا کمتر باشد میزان زایمان سزارین به 75% می رسد.</a:t>
            </a:r>
          </a:p>
          <a:p>
            <a:pPr algn="r"/>
            <a:r>
              <a:rPr lang="fa-IR" sz="2400" dirty="0">
                <a:cs typeface="B Nazanin" panose="00000400000000000000" pitchFamily="2" charset="-78"/>
              </a:rPr>
              <a:t>دیسترس جنینی در حین لیبر نیز در آن دسته از حاملگی های همراه با افت های متغیر که در آن ها میزان مایع آمنیون طبیعی باشد به طور شایع اتفاق می افتد.</a:t>
            </a:r>
          </a:p>
        </p:txBody>
      </p:sp>
    </p:spTree>
    <p:extLst>
      <p:ext uri="{BB962C8B-B14F-4D97-AF65-F5344CB8AC3E}">
        <p14:creationId xmlns:p14="http://schemas.microsoft.com/office/powerpoint/2010/main" val="130013356"/>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126" y="485040"/>
            <a:ext cx="8761413" cy="706964"/>
          </a:xfrm>
        </p:spPr>
        <p:txBody>
          <a:bodyPr/>
          <a:lstStyle/>
          <a:p>
            <a:pPr algn="ctr"/>
            <a:r>
              <a:rPr lang="fa-IR" b="1" dirty="0"/>
              <a:t> </a:t>
            </a:r>
            <a:r>
              <a:rPr lang="fa-IR" sz="4000" b="1" dirty="0">
                <a:cs typeface="B Nazanin" panose="00000400000000000000" pitchFamily="2" charset="-78"/>
              </a:rPr>
              <a:t>نتایج غیر طبیعی تست بدون </a:t>
            </a:r>
            <a:r>
              <a:rPr lang="fa-IR" sz="4000" b="1" dirty="0" smtClean="0">
                <a:cs typeface="B Nazanin" panose="00000400000000000000" pitchFamily="2" charset="-78"/>
              </a:rPr>
              <a:t>استرس</a:t>
            </a:r>
            <a:endParaRPr lang="en-US" dirty="0">
              <a:cs typeface="B Nazanin" panose="00000400000000000000" pitchFamily="2" charset="-78"/>
            </a:endParaRPr>
          </a:p>
        </p:txBody>
      </p:sp>
      <p:sp>
        <p:nvSpPr>
          <p:cNvPr id="3" name="Content Placeholder 2"/>
          <p:cNvSpPr>
            <a:spLocks noGrp="1"/>
          </p:cNvSpPr>
          <p:nvPr>
            <p:ph idx="1"/>
          </p:nvPr>
        </p:nvSpPr>
        <p:spPr>
          <a:xfrm>
            <a:off x="476518" y="2306472"/>
            <a:ext cx="11333409" cy="4551528"/>
          </a:xfrm>
        </p:spPr>
        <p:txBody>
          <a:bodyPr>
            <a:normAutofit fontScale="92500" lnSpcReduction="10000"/>
          </a:bodyPr>
          <a:lstStyle/>
          <a:p>
            <a:pPr marL="0" indent="0" algn="r">
              <a:lnSpc>
                <a:spcPct val="110000"/>
              </a:lnSpc>
              <a:spcBef>
                <a:spcPts val="0"/>
              </a:spcBef>
              <a:buNone/>
            </a:pPr>
            <a:r>
              <a:rPr lang="fa-IR" sz="2400" dirty="0">
                <a:solidFill>
                  <a:srgbClr val="FF0000"/>
                </a:solidFill>
                <a:cs typeface="B Nazanin" panose="00000400000000000000" pitchFamily="2" charset="-78"/>
              </a:rPr>
              <a:t> </a:t>
            </a:r>
            <a:r>
              <a:rPr lang="fa-IR" sz="2400" b="1" dirty="0">
                <a:solidFill>
                  <a:srgbClr val="FF0000"/>
                </a:solidFill>
                <a:cs typeface="B Nazanin" panose="00000400000000000000" pitchFamily="2" charset="-78"/>
              </a:rPr>
              <a:t>الگوی خاموش نوسانی </a:t>
            </a:r>
            <a:r>
              <a:rPr lang="fa-IR" sz="2400" dirty="0">
                <a:solidFill>
                  <a:srgbClr val="FF0000"/>
                </a:solidFill>
                <a:cs typeface="B Nazanin" panose="00000400000000000000" pitchFamily="2" charset="-78"/>
              </a:rPr>
              <a:t>:</a:t>
            </a:r>
          </a:p>
          <a:p>
            <a:pPr marL="0" indent="0" algn="r">
              <a:lnSpc>
                <a:spcPct val="110000"/>
              </a:lnSpc>
              <a:spcBef>
                <a:spcPts val="0"/>
              </a:spcBef>
              <a:buNone/>
            </a:pPr>
            <a:r>
              <a:rPr lang="fa-IR" sz="2400" dirty="0">
                <a:solidFill>
                  <a:srgbClr val="FF0000"/>
                </a:solidFill>
                <a:cs typeface="B Nazanin" panose="00000400000000000000" pitchFamily="2" charset="-78"/>
              </a:rPr>
              <a:t> که تعداد پایه ضربان قلب جنین در حد کمتر از 5 ضربه در دقیقه نوسان </a:t>
            </a:r>
            <a:r>
              <a:rPr lang="fa-IR" sz="2400" dirty="0" smtClean="0">
                <a:solidFill>
                  <a:srgbClr val="FF0000"/>
                </a:solidFill>
                <a:cs typeface="B Nazanin" panose="00000400000000000000" pitchFamily="2" charset="-78"/>
              </a:rPr>
              <a:t>داشته باشد  </a:t>
            </a:r>
            <a:r>
              <a:rPr lang="fa-IR" sz="2400" dirty="0">
                <a:solidFill>
                  <a:srgbClr val="FF0000"/>
                </a:solidFill>
                <a:cs typeface="B Nazanin" panose="00000400000000000000" pitchFamily="2" charset="-78"/>
              </a:rPr>
              <a:t>و گفته می </a:t>
            </a:r>
            <a:r>
              <a:rPr lang="fa-IR" sz="2400" dirty="0" smtClean="0">
                <a:solidFill>
                  <a:srgbClr val="FF0000"/>
                </a:solidFill>
                <a:cs typeface="B Nazanin" panose="00000400000000000000" pitchFamily="2" charset="-78"/>
              </a:rPr>
              <a:t>شود </a:t>
            </a:r>
            <a:r>
              <a:rPr lang="fa-IR" sz="2400" dirty="0">
                <a:solidFill>
                  <a:srgbClr val="FF0000"/>
                </a:solidFill>
                <a:cs typeface="B Nazanin" panose="00000400000000000000" pitchFamily="2" charset="-78"/>
              </a:rPr>
              <a:t>که احتمالاً بر فقدان تسریع و نیز فقدان تغییر پذیری ضربان به ضربان دلالت دارد.</a:t>
            </a:r>
          </a:p>
          <a:p>
            <a:pPr marL="0" indent="0" algn="r">
              <a:lnSpc>
                <a:spcPct val="110000"/>
              </a:lnSpc>
              <a:spcBef>
                <a:spcPts val="0"/>
              </a:spcBef>
              <a:buNone/>
            </a:pPr>
            <a:r>
              <a:rPr lang="fa-IR" sz="2400" dirty="0">
                <a:solidFill>
                  <a:srgbClr val="FF0000"/>
                </a:solidFill>
                <a:cs typeface="B Nazanin" panose="00000400000000000000" pitchFamily="2" charset="-78"/>
              </a:rPr>
              <a:t>  کاردیوگرام مراحل پایانی :</a:t>
            </a:r>
          </a:p>
          <a:p>
            <a:pPr marL="0" indent="0" algn="r">
              <a:lnSpc>
                <a:spcPct val="110000"/>
              </a:lnSpc>
              <a:spcBef>
                <a:spcPts val="0"/>
              </a:spcBef>
              <a:buNone/>
            </a:pPr>
            <a:r>
              <a:rPr lang="fa-IR" sz="2400" dirty="0">
                <a:solidFill>
                  <a:srgbClr val="FF0000"/>
                </a:solidFill>
                <a:cs typeface="B Nazanin" panose="00000400000000000000" pitchFamily="2" charset="-78"/>
              </a:rPr>
              <a:t>•        </a:t>
            </a:r>
            <a:r>
              <a:rPr lang="fa-IR" sz="2400" dirty="0" smtClean="0">
                <a:solidFill>
                  <a:srgbClr val="FF0000"/>
                </a:solidFill>
                <a:cs typeface="B Nazanin" panose="00000400000000000000" pitchFamily="2" charset="-78"/>
              </a:rPr>
              <a:t>نوسان </a:t>
            </a:r>
            <a:r>
              <a:rPr lang="fa-IR" sz="2400" dirty="0">
                <a:solidFill>
                  <a:srgbClr val="FF0000"/>
                </a:solidFill>
                <a:cs typeface="B Nazanin" panose="00000400000000000000" pitchFamily="2" charset="-78"/>
              </a:rPr>
              <a:t>پایه </a:t>
            </a:r>
            <a:r>
              <a:rPr lang="fa-IR" sz="2400" dirty="0" smtClean="0">
                <a:solidFill>
                  <a:srgbClr val="FF0000"/>
                </a:solidFill>
                <a:cs typeface="B Nazanin" panose="00000400000000000000" pitchFamily="2" charset="-78"/>
              </a:rPr>
              <a:t>کمتر </a:t>
            </a:r>
            <a:r>
              <a:rPr lang="fa-IR" sz="2400" dirty="0">
                <a:solidFill>
                  <a:srgbClr val="FF0000"/>
                </a:solidFill>
                <a:cs typeface="B Nazanin" panose="00000400000000000000" pitchFamily="2" charset="-78"/>
              </a:rPr>
              <a:t>از 5 ضربه در دقیقه</a:t>
            </a:r>
          </a:p>
          <a:p>
            <a:pPr marL="0" indent="0" algn="r">
              <a:lnSpc>
                <a:spcPct val="110000"/>
              </a:lnSpc>
              <a:spcBef>
                <a:spcPts val="0"/>
              </a:spcBef>
              <a:buNone/>
            </a:pPr>
            <a:r>
              <a:rPr lang="fa-IR" sz="2400" dirty="0">
                <a:solidFill>
                  <a:srgbClr val="FF0000"/>
                </a:solidFill>
                <a:cs typeface="B Nazanin" panose="00000400000000000000" pitchFamily="2" charset="-78"/>
              </a:rPr>
              <a:t>•        فقدان تسریع</a:t>
            </a:r>
          </a:p>
          <a:p>
            <a:pPr marL="0" indent="0" algn="r">
              <a:lnSpc>
                <a:spcPct val="110000"/>
              </a:lnSpc>
              <a:spcBef>
                <a:spcPts val="0"/>
              </a:spcBef>
              <a:buNone/>
            </a:pPr>
            <a:r>
              <a:rPr lang="fa-IR" sz="2400" dirty="0">
                <a:solidFill>
                  <a:srgbClr val="FF0000"/>
                </a:solidFill>
                <a:cs typeface="B Nazanin" panose="00000400000000000000" pitchFamily="2" charset="-78"/>
              </a:rPr>
              <a:t>•        افت دیررس </a:t>
            </a:r>
            <a:r>
              <a:rPr lang="fa-IR" sz="2400" dirty="0" smtClean="0">
                <a:solidFill>
                  <a:srgbClr val="FF0000"/>
                </a:solidFill>
                <a:cs typeface="B Nazanin" panose="00000400000000000000" pitchFamily="2" charset="-78"/>
              </a:rPr>
              <a:t>به </a:t>
            </a:r>
            <a:r>
              <a:rPr lang="fa-IR" sz="2400" dirty="0">
                <a:solidFill>
                  <a:srgbClr val="FF0000"/>
                </a:solidFill>
                <a:cs typeface="B Nazanin" panose="00000400000000000000" pitchFamily="2" charset="-78"/>
              </a:rPr>
              <a:t>همراه انقباضات خود به خود رحم </a:t>
            </a:r>
          </a:p>
          <a:p>
            <a:pPr marL="0" indent="0" algn="r">
              <a:lnSpc>
                <a:spcPct val="110000"/>
              </a:lnSpc>
              <a:spcBef>
                <a:spcPts val="0"/>
              </a:spcBef>
              <a:buNone/>
            </a:pPr>
            <a:r>
              <a:rPr lang="fa-IR" sz="2400" dirty="0">
                <a:solidFill>
                  <a:srgbClr val="FF0000"/>
                </a:solidFill>
                <a:cs typeface="B Nazanin" panose="00000400000000000000" pitchFamily="2" charset="-78"/>
              </a:rPr>
              <a:t>مطالعات : در 27 جنین فقدان تسریع در دوره ی ثبت 80 دقیقه ای همواره با شواهد پاتولوژی رحمی- جفتی همراه بود</a:t>
            </a:r>
            <a:r>
              <a:rPr lang="fa-IR" sz="2400" dirty="0" smtClean="0">
                <a:solidFill>
                  <a:srgbClr val="FF0000"/>
                </a:solidFill>
                <a:cs typeface="B Nazanin" panose="00000400000000000000" pitchFamily="2" charset="-78"/>
              </a:rPr>
              <a:t>.</a:t>
            </a:r>
            <a:endParaRPr lang="fa-IR" sz="2400" dirty="0">
              <a:solidFill>
                <a:srgbClr val="FF0000"/>
              </a:solidFill>
              <a:cs typeface="B Nazanin" panose="00000400000000000000" pitchFamily="2" charset="-78"/>
            </a:endParaRPr>
          </a:p>
          <a:p>
            <a:pPr marL="0" indent="0" algn="r">
              <a:lnSpc>
                <a:spcPct val="110000"/>
              </a:lnSpc>
              <a:buNone/>
            </a:pPr>
            <a:r>
              <a:rPr lang="fa-IR" sz="2400" dirty="0">
                <a:solidFill>
                  <a:srgbClr val="FF0000"/>
                </a:solidFill>
                <a:cs typeface="B Nazanin" panose="00000400000000000000" pitchFamily="2" charset="-78"/>
              </a:rPr>
              <a:t>   </a:t>
            </a:r>
            <a:r>
              <a:rPr lang="fa-IR" sz="2400" b="1" dirty="0">
                <a:solidFill>
                  <a:srgbClr val="FF0000"/>
                </a:solidFill>
                <a:cs typeface="B Nazanin" panose="00000400000000000000" pitchFamily="2" charset="-78"/>
              </a:rPr>
              <a:t>پاتولوژی رحمی و جفتی </a:t>
            </a:r>
            <a:r>
              <a:rPr lang="fa-IR" sz="2400" dirty="0">
                <a:solidFill>
                  <a:srgbClr val="FF0000"/>
                </a:solidFill>
                <a:cs typeface="B Nazanin" panose="00000400000000000000" pitchFamily="2" charset="-78"/>
              </a:rPr>
              <a:t>:</a:t>
            </a:r>
          </a:p>
          <a:p>
            <a:pPr marL="0" indent="0" algn="r">
              <a:lnSpc>
                <a:spcPct val="110000"/>
              </a:lnSpc>
              <a:buNone/>
            </a:pPr>
            <a:r>
              <a:rPr lang="fa-IR" sz="2400" dirty="0">
                <a:solidFill>
                  <a:srgbClr val="FF0000"/>
                </a:solidFill>
                <a:cs typeface="B Nazanin" panose="00000400000000000000" pitchFamily="2" charset="-78"/>
              </a:rPr>
              <a:t>  محدودیت رشد جنین 75% ، اولیگوهیدروآمینوس 80% ، اسیدوز جنین 40% ، مکونیوم 30% ، انفارکتوس جفت 93% .</a:t>
            </a:r>
          </a:p>
          <a:p>
            <a:pPr marL="0" indent="0" algn="r">
              <a:lnSpc>
                <a:spcPct val="110000"/>
              </a:lnSpc>
              <a:buNone/>
            </a:pPr>
            <a:r>
              <a:rPr lang="fa-IR" sz="2400" dirty="0">
                <a:solidFill>
                  <a:srgbClr val="FF0000"/>
                </a:solidFill>
                <a:cs typeface="B Nazanin" panose="00000400000000000000" pitchFamily="2" charset="-78"/>
              </a:rPr>
              <a:t>بنابراین عدم تسریع ضربان قلب جنین اگر ناشی از تجویز سداتیو ( آرامش بخش ) به مادر نباشد، یافته ی شوم و خطرناکی محسوب می شود.</a:t>
            </a:r>
            <a:endParaRPr lang="en-US" sz="24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2292094880"/>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318" y="1789002"/>
            <a:ext cx="4351025" cy="2283824"/>
          </a:xfrm>
        </p:spPr>
        <p:txBody>
          <a:bodyPr/>
          <a:lstStyle/>
          <a:p>
            <a:pPr algn="ctr"/>
            <a:r>
              <a:rPr lang="fa-IR" dirty="0"/>
              <a:t> </a:t>
            </a:r>
            <a:r>
              <a:rPr lang="fa-IR" sz="4400" b="1" dirty="0">
                <a:cs typeface="B Nazanin" panose="00000400000000000000" pitchFamily="2" charset="-78"/>
              </a:rPr>
              <a:t>اندازه گیری حرکت جنین توسط </a:t>
            </a:r>
            <a:r>
              <a:rPr lang="fa-IR" sz="4400" b="1" dirty="0" smtClean="0">
                <a:cs typeface="B Nazanin" panose="00000400000000000000" pitchFamily="2" charset="-78"/>
              </a:rPr>
              <a:t>مادر</a:t>
            </a:r>
            <a:endParaRPr lang="en-US" sz="4400" b="1" dirty="0">
              <a:cs typeface="B Nazanin" panose="00000400000000000000" pitchFamily="2" charset="-78"/>
            </a:endParaRPr>
          </a:p>
        </p:txBody>
      </p:sp>
      <p:sp>
        <p:nvSpPr>
          <p:cNvPr id="3" name="Text Placeholder 2"/>
          <p:cNvSpPr>
            <a:spLocks noGrp="1"/>
          </p:cNvSpPr>
          <p:nvPr>
            <p:ph type="body" idx="1"/>
          </p:nvPr>
        </p:nvSpPr>
        <p:spPr>
          <a:xfrm>
            <a:off x="6947073" y="1241946"/>
            <a:ext cx="4927247" cy="5364916"/>
          </a:xfrm>
        </p:spPr>
        <p:txBody>
          <a:bodyPr>
            <a:noAutofit/>
          </a:bodyPr>
          <a:lstStyle/>
          <a:p>
            <a:pPr algn="r"/>
            <a:r>
              <a:rPr lang="fa-IR" sz="2200" dirty="0">
                <a:solidFill>
                  <a:srgbClr val="00B0F0"/>
                </a:solidFill>
                <a:cs typeface="B Nazanin" panose="00000400000000000000" pitchFamily="2" charset="-78"/>
              </a:rPr>
              <a:t> </a:t>
            </a:r>
            <a:r>
              <a:rPr lang="fa-IR" sz="2400" dirty="0">
                <a:solidFill>
                  <a:srgbClr val="00B0F0"/>
                </a:solidFill>
                <a:cs typeface="B Nazanin" panose="00000400000000000000" pitchFamily="2" charset="-78"/>
              </a:rPr>
              <a:t>اگرچه حرکات چرخشی جنین از هفته ی 6 توسط سونوگرافی تشخیص داده می شود ولی درک اولین حرکت جنین در هفته ی 16 حاملگی در خانم های مولتی پار و در هفته ی 19 حاملگی در خانم های نولی پار روی می دهد، که اصطلاحاً به آن تسریع </a:t>
            </a:r>
            <a:r>
              <a:rPr lang="fa-IR" sz="2400" dirty="0" smtClean="0">
                <a:solidFill>
                  <a:srgbClr val="00B0F0"/>
                </a:solidFill>
                <a:cs typeface="B Nazanin" panose="00000400000000000000" pitchFamily="2" charset="-78"/>
              </a:rPr>
              <a:t>گفته می شود. </a:t>
            </a:r>
            <a:r>
              <a:rPr lang="fa-IR" sz="2400" dirty="0">
                <a:solidFill>
                  <a:srgbClr val="00B0F0"/>
                </a:solidFill>
                <a:cs typeface="B Nazanin" panose="00000400000000000000" pitchFamily="2" charset="-78"/>
              </a:rPr>
              <a:t>جهت انجام این روش از مادر می خواهیم حداقل روزی یکبار بعد از صرف غذا به صورت خوابیده به پهلوی چپ قرار گرفته و تعداد حرکات جنین را بشمارد. حداقل بایستی 4 حرکت در یک ساعت وجود داشته باشد. </a:t>
            </a:r>
          </a:p>
          <a:p>
            <a:pPr algn="r"/>
            <a:r>
              <a:rPr lang="fa-IR" sz="2400" dirty="0">
                <a:solidFill>
                  <a:srgbClr val="00B0F0"/>
                </a:solidFill>
                <a:cs typeface="B Nazanin" panose="00000400000000000000" pitchFamily="2" charset="-78"/>
              </a:rPr>
              <a:t>در هفته 32 حاملگی حداکثر حرکات جنین 12 حرکت در ساعت است که به تدریج از تعداد حرکات کاسته می شود. در زمان ترم جنین باید حداقل 4 الی 5 حرکت در ساعت داشته باشد. کاهش حرکات جنین علامت مرگ قریب الوقوع است. </a:t>
            </a:r>
            <a:endParaRPr lang="en-US" sz="2400" dirty="0">
              <a:solidFill>
                <a:srgbClr val="00B0F0"/>
              </a:solidFill>
              <a:cs typeface="B Nazanin" panose="00000400000000000000" pitchFamily="2" charset="-78"/>
            </a:endParaRPr>
          </a:p>
        </p:txBody>
      </p:sp>
    </p:spTree>
    <p:extLst>
      <p:ext uri="{BB962C8B-B14F-4D97-AF65-F5344CB8AC3E}">
        <p14:creationId xmlns:p14="http://schemas.microsoft.com/office/powerpoint/2010/main" val="3026518752"/>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199" y="986547"/>
            <a:ext cx="8761413" cy="706964"/>
          </a:xfrm>
        </p:spPr>
        <p:txBody>
          <a:bodyPr/>
          <a:lstStyle/>
          <a:p>
            <a:pPr algn="ctr"/>
            <a:r>
              <a:rPr lang="fa-IR" dirty="0"/>
              <a:t> </a:t>
            </a:r>
            <a:r>
              <a:rPr lang="fa-IR" sz="4000" b="1" dirty="0">
                <a:cs typeface="B Nazanin" panose="00000400000000000000" pitchFamily="2" charset="-78"/>
              </a:rPr>
              <a:t>عوامل مؤثر بر حرکات </a:t>
            </a:r>
            <a:r>
              <a:rPr lang="fa-IR" sz="4000" b="1" dirty="0" smtClean="0">
                <a:cs typeface="B Nazanin" panose="00000400000000000000" pitchFamily="2" charset="-78"/>
              </a:rPr>
              <a:t>جنین</a:t>
            </a:r>
            <a:endParaRPr lang="en-US" dirty="0"/>
          </a:p>
        </p:txBody>
      </p:sp>
      <p:sp>
        <p:nvSpPr>
          <p:cNvPr id="3" name="Content Placeholder 2"/>
          <p:cNvSpPr>
            <a:spLocks noGrp="1"/>
          </p:cNvSpPr>
          <p:nvPr>
            <p:ph idx="1"/>
          </p:nvPr>
        </p:nvSpPr>
        <p:spPr>
          <a:xfrm>
            <a:off x="1554199" y="3015624"/>
            <a:ext cx="8825659" cy="3416300"/>
          </a:xfrm>
        </p:spPr>
        <p:txBody>
          <a:bodyPr>
            <a:normAutofit/>
          </a:bodyPr>
          <a:lstStyle/>
          <a:p>
            <a:pPr marL="0" indent="0" algn="r">
              <a:buNone/>
            </a:pPr>
            <a:r>
              <a:rPr lang="fa-IR" sz="2400" dirty="0">
                <a:solidFill>
                  <a:srgbClr val="C00000"/>
                </a:solidFill>
                <a:cs typeface="B Nazanin" panose="00000400000000000000" pitchFamily="2" charset="-78"/>
              </a:rPr>
              <a:t>۱. میزان قند خون مادر ( با کاهش قند خون مادر، تعداد حرکات جنین کمتر می شود. )</a:t>
            </a:r>
          </a:p>
          <a:p>
            <a:pPr marL="0" indent="0" algn="r">
              <a:buNone/>
            </a:pPr>
            <a:r>
              <a:rPr lang="fa-IR" sz="2400" dirty="0">
                <a:solidFill>
                  <a:srgbClr val="C00000"/>
                </a:solidFill>
                <a:cs typeface="B Nazanin" panose="00000400000000000000" pitchFamily="2" charset="-78"/>
              </a:rPr>
              <a:t>۲. اضطراب و استرس مادر موجب کاهش حرکات جنین می شود.</a:t>
            </a:r>
          </a:p>
          <a:p>
            <a:pPr marL="0" indent="0" algn="r">
              <a:buNone/>
            </a:pPr>
            <a:r>
              <a:rPr lang="fa-IR" sz="2400" dirty="0">
                <a:solidFill>
                  <a:srgbClr val="C00000"/>
                </a:solidFill>
                <a:cs typeface="B Nazanin" panose="00000400000000000000" pitchFamily="2" charset="-78"/>
              </a:rPr>
              <a:t>۳. محرک نور </a:t>
            </a:r>
            <a:r>
              <a:rPr lang="fa-IR" sz="2400" dirty="0" smtClean="0">
                <a:solidFill>
                  <a:srgbClr val="C00000"/>
                </a:solidFill>
                <a:cs typeface="B Nazanin" panose="00000400000000000000" pitchFamily="2" charset="-78"/>
              </a:rPr>
              <a:t>و صدا </a:t>
            </a:r>
            <a:r>
              <a:rPr lang="fa-IR" sz="2400" dirty="0">
                <a:solidFill>
                  <a:srgbClr val="C00000"/>
                </a:solidFill>
                <a:cs typeface="B Nazanin" panose="00000400000000000000" pitchFamily="2" charset="-78"/>
              </a:rPr>
              <a:t>باعث افزایش تعداد حرکات جنین می شود.</a:t>
            </a:r>
          </a:p>
          <a:p>
            <a:pPr marL="0" indent="0" algn="r">
              <a:buNone/>
            </a:pPr>
            <a:r>
              <a:rPr lang="fa-IR" sz="2400" dirty="0">
                <a:solidFill>
                  <a:srgbClr val="C00000"/>
                </a:solidFill>
                <a:cs typeface="B Nazanin" panose="00000400000000000000" pitchFamily="2" charset="-78"/>
              </a:rPr>
              <a:t>۴. سیکل خواب و بیداری ( </a:t>
            </a:r>
            <a:r>
              <a:rPr lang="fa-IR" sz="2400" dirty="0" smtClean="0">
                <a:solidFill>
                  <a:srgbClr val="C00000"/>
                </a:solidFill>
                <a:cs typeface="B Nazanin" panose="00000400000000000000" pitchFamily="2" charset="-78"/>
              </a:rPr>
              <a:t>دوره های </a:t>
            </a:r>
            <a:r>
              <a:rPr lang="fa-IR" sz="2400" dirty="0">
                <a:solidFill>
                  <a:srgbClr val="C00000"/>
                </a:solidFill>
                <a:cs typeface="B Nazanin" panose="00000400000000000000" pitchFamily="2" charset="-78"/>
              </a:rPr>
              <a:t>خواب جنین 20 دقیقه می باشد که البته تا 2 ساعت هم می تواند به طول بیانجامد. </a:t>
            </a:r>
            <a:r>
              <a:rPr lang="fa-IR" sz="2400" dirty="0" smtClean="0">
                <a:solidFill>
                  <a:srgbClr val="C00000"/>
                </a:solidFill>
                <a:cs typeface="B Nazanin" panose="00000400000000000000" pitchFamily="2" charset="-78"/>
              </a:rPr>
              <a:t>)</a:t>
            </a:r>
            <a:endParaRPr lang="fa-IR" sz="2400" dirty="0">
              <a:solidFill>
                <a:srgbClr val="C00000"/>
              </a:solidFill>
              <a:cs typeface="B Nazanin" panose="00000400000000000000" pitchFamily="2" charset="-78"/>
            </a:endParaRPr>
          </a:p>
          <a:p>
            <a:pPr algn="r"/>
            <a:endParaRPr lang="en-US" sz="2400" dirty="0">
              <a:solidFill>
                <a:srgbClr val="C00000"/>
              </a:solidFill>
              <a:cs typeface="B Nazanin" panose="00000400000000000000" pitchFamily="2" charset="-78"/>
            </a:endParaRPr>
          </a:p>
        </p:txBody>
      </p:sp>
    </p:spTree>
    <p:extLst>
      <p:ext uri="{BB962C8B-B14F-4D97-AF65-F5344CB8AC3E}">
        <p14:creationId xmlns:p14="http://schemas.microsoft.com/office/powerpoint/2010/main" val="1542842683"/>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898" y="786566"/>
            <a:ext cx="8825660" cy="1822514"/>
          </a:xfrm>
        </p:spPr>
        <p:txBody>
          <a:bodyPr/>
          <a:lstStyle/>
          <a:p>
            <a:pPr algn="ctr"/>
            <a:r>
              <a:rPr lang="fa-IR" dirty="0"/>
              <a:t> </a:t>
            </a:r>
            <a:r>
              <a:rPr lang="fa-IR" b="1" dirty="0">
                <a:cs typeface="B Nazanin" panose="00000400000000000000" pitchFamily="2" charset="-78"/>
              </a:rPr>
              <a:t>بررسي رخدادهاي همراه با حركات </a:t>
            </a:r>
            <a:r>
              <a:rPr lang="fa-IR" b="1" dirty="0" smtClean="0">
                <a:cs typeface="B Nazanin" panose="00000400000000000000" pitchFamily="2" charset="-78"/>
              </a:rPr>
              <a:t>جنين</a:t>
            </a:r>
            <a:endParaRPr lang="en-US" dirty="0">
              <a:cs typeface="B Nazanin" panose="00000400000000000000" pitchFamily="2" charset="-78"/>
            </a:endParaRPr>
          </a:p>
        </p:txBody>
      </p:sp>
      <p:sp>
        <p:nvSpPr>
          <p:cNvPr id="3" name="Text Placeholder 2"/>
          <p:cNvSpPr>
            <a:spLocks noGrp="1"/>
          </p:cNvSpPr>
          <p:nvPr>
            <p:ph type="body" idx="1"/>
          </p:nvPr>
        </p:nvSpPr>
        <p:spPr>
          <a:xfrm>
            <a:off x="1167832" y="4836017"/>
            <a:ext cx="10590578" cy="2021983"/>
          </a:xfrm>
        </p:spPr>
        <p:txBody>
          <a:bodyPr>
            <a:normAutofit/>
          </a:bodyPr>
          <a:lstStyle/>
          <a:p>
            <a:pPr algn="r"/>
            <a:r>
              <a:rPr lang="fa-IR" sz="2400" dirty="0">
                <a:solidFill>
                  <a:schemeClr val="tx1"/>
                </a:solidFill>
                <a:cs typeface="B Nazanin" panose="00000400000000000000" pitchFamily="2" charset="-78"/>
              </a:rPr>
              <a:t>۱. ضربان قلب بايد با حركات جنين بالا برود . </a:t>
            </a:r>
          </a:p>
          <a:p>
            <a:pPr algn="r"/>
            <a:r>
              <a:rPr lang="fa-IR" sz="2400" dirty="0">
                <a:solidFill>
                  <a:schemeClr val="tx1"/>
                </a:solidFill>
                <a:cs typeface="B Nazanin" panose="00000400000000000000" pitchFamily="2" charset="-78"/>
              </a:rPr>
              <a:t>۲. اين ضربان بايد ، 15-10 خانه در دقيقه بالا برود و 15-10 </a:t>
            </a:r>
            <a:r>
              <a:rPr lang="fa-IR" sz="2400" dirty="0" smtClean="0">
                <a:solidFill>
                  <a:schemeClr val="tx1"/>
                </a:solidFill>
                <a:cs typeface="B Nazanin" panose="00000400000000000000" pitchFamily="2" charset="-78"/>
              </a:rPr>
              <a:t>ثانیه هم طول بکشد.</a:t>
            </a:r>
            <a:endParaRPr lang="fa-IR" sz="2400" dirty="0">
              <a:solidFill>
                <a:schemeClr val="tx1"/>
              </a:solidFill>
              <a:cs typeface="B Nazanin" panose="00000400000000000000" pitchFamily="2" charset="-78"/>
            </a:endParaRPr>
          </a:p>
          <a:p>
            <a:pPr algn="r"/>
            <a:r>
              <a:rPr lang="fa-IR" sz="2400" dirty="0">
                <a:solidFill>
                  <a:schemeClr val="tx1"/>
                </a:solidFill>
                <a:cs typeface="B Nazanin" panose="00000400000000000000" pitchFamily="2" charset="-78"/>
              </a:rPr>
              <a:t>۳. وجود </a:t>
            </a:r>
            <a:r>
              <a:rPr lang="fa-IR" sz="2400" dirty="0" smtClean="0">
                <a:solidFill>
                  <a:schemeClr val="tx1"/>
                </a:solidFill>
                <a:cs typeface="B Nazanin" panose="00000400000000000000" pitchFamily="2" charset="-78"/>
              </a:rPr>
              <a:t>افزايش و تسریع ضربان قلب بدون </a:t>
            </a:r>
            <a:r>
              <a:rPr lang="fa-IR" sz="2400" dirty="0">
                <a:solidFill>
                  <a:schemeClr val="tx1"/>
                </a:solidFill>
                <a:cs typeface="B Nazanin" panose="00000400000000000000" pitchFamily="2" charset="-78"/>
              </a:rPr>
              <a:t>حركت هم قابل قبول است . </a:t>
            </a:r>
          </a:p>
          <a:p>
            <a:pPr algn="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934079313"/>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466" y="1068671"/>
            <a:ext cx="8761413" cy="706964"/>
          </a:xfrm>
        </p:spPr>
        <p:txBody>
          <a:bodyPr/>
          <a:lstStyle/>
          <a:p>
            <a:pPr algn="ctr"/>
            <a:r>
              <a:rPr lang="fa-IR" dirty="0"/>
              <a:t> </a:t>
            </a:r>
            <a:r>
              <a:rPr lang="fa-IR" sz="4000" b="1" dirty="0">
                <a:cs typeface="B Nazanin" panose="00000400000000000000" pitchFamily="2" charset="-78"/>
              </a:rPr>
              <a:t>نتایج طبیعی تست بدون استرس </a:t>
            </a:r>
            <a:endParaRPr lang="en-US" b="1" dirty="0">
              <a:cs typeface="B Nazanin" panose="00000400000000000000" pitchFamily="2" charset="-78"/>
            </a:endParaRPr>
          </a:p>
        </p:txBody>
      </p:sp>
      <p:sp>
        <p:nvSpPr>
          <p:cNvPr id="3" name="Rectangle 2"/>
          <p:cNvSpPr/>
          <p:nvPr/>
        </p:nvSpPr>
        <p:spPr>
          <a:xfrm>
            <a:off x="337861" y="2124178"/>
            <a:ext cx="11565228" cy="4524315"/>
          </a:xfrm>
          <a:prstGeom prst="rect">
            <a:avLst/>
          </a:prstGeom>
        </p:spPr>
        <p:txBody>
          <a:bodyPr wrap="square">
            <a:spAutoFit/>
          </a:bodyPr>
          <a:lstStyle/>
          <a:p>
            <a:pPr algn="r"/>
            <a:r>
              <a:rPr lang="fa-IR" sz="2400" dirty="0" smtClean="0">
                <a:cs typeface="B Nazanin" panose="00000400000000000000" pitchFamily="2" charset="-78"/>
              </a:rPr>
              <a:t>۱. در </a:t>
            </a:r>
            <a:r>
              <a:rPr lang="fa-IR" sz="2400" dirty="0">
                <a:cs typeface="B Nazanin" panose="00000400000000000000" pitchFamily="2" charset="-78"/>
              </a:rPr>
              <a:t>مورد نتایج طبیعی </a:t>
            </a:r>
            <a:r>
              <a:rPr lang="fa-IR" sz="2400" dirty="0" smtClean="0">
                <a:cs typeface="B Nazanin" panose="00000400000000000000" pitchFamily="2" charset="-78"/>
              </a:rPr>
              <a:t>نوار قلب جنین تعاریف </a:t>
            </a:r>
            <a:r>
              <a:rPr lang="fa-IR" sz="2400" dirty="0">
                <a:cs typeface="B Nazanin" panose="00000400000000000000" pitchFamily="2" charset="-78"/>
              </a:rPr>
              <a:t>زیادی وجود دارد که بر اساس تعداد، دامنه، مدت تسریع و نیز مدت انجام تست متفاوت است</a:t>
            </a:r>
            <a:r>
              <a:rPr lang="fa-IR" sz="2400" dirty="0" smtClean="0">
                <a:cs typeface="B Nazanin" panose="00000400000000000000" pitchFamily="2" charset="-78"/>
              </a:rPr>
              <a:t>.</a:t>
            </a:r>
          </a:p>
          <a:p>
            <a:pPr algn="r"/>
            <a:r>
              <a:rPr lang="fa-IR" sz="2400" dirty="0" smtClean="0">
                <a:cs typeface="B Nazanin" panose="00000400000000000000" pitchFamily="2" charset="-78"/>
              </a:rPr>
              <a:t>۲. </a:t>
            </a:r>
            <a:r>
              <a:rPr lang="fa-IR" sz="2400" dirty="0">
                <a:cs typeface="B Nazanin" panose="00000400000000000000" pitchFamily="2" charset="-78"/>
              </a:rPr>
              <a:t>ولی به طور کلی : 2 یا بیش از 2 تسریع همراه با حداکثر 15 ضربه در دقیقه یا بیشتر بالاتر از حد پایه که هر کدام 15 ثانیه یا بیشتر طول می کشند و همگی در عرض 20 دقیقه بعد از شروع تست رخ می دهند. همچنین تسریع ها باید با یا بدون وجود حرکات جنین پذیرفته شوند و باید یک نوار 40 دقیقه ای یا طولانی تر ( به منظور محاسبه ی چرخه های خواب جنین ) قبل از نتیجه گیری در مورد ناکافی بودن واکنش پذیری جنین، بدست آید</a:t>
            </a:r>
            <a:r>
              <a:rPr lang="fa-IR" sz="2400" dirty="0" smtClean="0">
                <a:cs typeface="B Nazanin" panose="00000400000000000000" pitchFamily="2" charset="-78"/>
              </a:rPr>
              <a:t>.</a:t>
            </a:r>
          </a:p>
          <a:p>
            <a:pPr algn="r"/>
            <a:r>
              <a:rPr lang="fa-IR" sz="2400" dirty="0" smtClean="0">
                <a:cs typeface="B Nazanin" panose="00000400000000000000" pitchFamily="2" charset="-78"/>
              </a:rPr>
              <a:t>۳</a:t>
            </a:r>
            <a:r>
              <a:rPr lang="fa-IR" sz="2400" dirty="0">
                <a:cs typeface="B Nazanin" panose="00000400000000000000" pitchFamily="2" charset="-78"/>
              </a:rPr>
              <a:t>. برای پیشگویی سلامت جنین، یک تسریع نیز به همان اندازه ی 2 تسریع قابل اعتماد بوده است</a:t>
            </a:r>
            <a:r>
              <a:rPr lang="fa-IR" sz="2400" dirty="0" smtClean="0">
                <a:cs typeface="B Nazanin" panose="00000400000000000000" pitchFamily="2" charset="-78"/>
              </a:rPr>
              <a:t>.</a:t>
            </a:r>
          </a:p>
          <a:p>
            <a:pPr algn="r"/>
            <a:r>
              <a:rPr lang="fa-IR" sz="2400" dirty="0" smtClean="0">
                <a:cs typeface="B Nazanin" panose="00000400000000000000" pitchFamily="2" charset="-78"/>
              </a:rPr>
              <a:t>۴</a:t>
            </a:r>
            <a:r>
              <a:rPr lang="fa-IR" sz="2400" dirty="0">
                <a:cs typeface="B Nazanin" panose="00000400000000000000" pitchFamily="2" charset="-78"/>
              </a:rPr>
              <a:t>. اگرچه چنین به نظر می رسد که تعداد و دامنه ی طبیعی تسریع ها انعکاسی از وضعیت سلامت جنین است، </a:t>
            </a:r>
            <a:r>
              <a:rPr lang="fa-IR" sz="2400" dirty="0" smtClean="0">
                <a:cs typeface="B Nazanin" panose="00000400000000000000" pitchFamily="2" charset="-78"/>
              </a:rPr>
              <a:t>تسریع ناکافی لزوما به معنی به مخاطره افتادن جنین نیست . در واقع در این موارد میزان نتایج مثبت کاذب در نوار قلب نود درصد یا بیشتر است . طولانی کردن زمان انجام نوارقلب ممکن است ارزش پیشگویی مثبت تست های غیرطبیعی را افزایش دهد . البته با توجه به اینکه جنین های سالم ممکن است حتی به مدت 75 دقیقه حرکتی نداشته باشند . اگر تست در مدت زمان 80 دقیقه واکنشی شود و یا اگر به مدت 120 دقیقه غیرواکنشی بماند بر بیماری شدید جنین دلالت دارد. </a:t>
            </a:r>
            <a:endParaRPr lang="fa-IR" sz="2400" dirty="0">
              <a:cs typeface="B Nazanin" panose="00000400000000000000" pitchFamily="2" charset="-78"/>
            </a:endParaRPr>
          </a:p>
        </p:txBody>
      </p:sp>
    </p:spTree>
    <p:extLst>
      <p:ext uri="{BB962C8B-B14F-4D97-AF65-F5344CB8AC3E}">
        <p14:creationId xmlns:p14="http://schemas.microsoft.com/office/powerpoint/2010/main" val="1599678801"/>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2133600"/>
            <a:ext cx="2793158" cy="1600200"/>
          </a:xfrm>
        </p:spPr>
        <p:txBody>
          <a:bodyPr/>
          <a:lstStyle/>
          <a:p>
            <a:pPr algn="ctr"/>
            <a:r>
              <a:rPr lang="fa-IR" b="1" dirty="0"/>
              <a:t> </a:t>
            </a:r>
            <a:r>
              <a:rPr lang="fa-IR" sz="4000" b="1" dirty="0">
                <a:cs typeface="B Nazanin" panose="00000400000000000000" pitchFamily="2" charset="-78"/>
              </a:rPr>
              <a:t>تست های بدون استرس طبیعی کاذب </a:t>
            </a:r>
            <a:endParaRPr lang="en-US" sz="4000" b="1" dirty="0">
              <a:cs typeface="B Nazanin" panose="00000400000000000000" pitchFamily="2" charset="-78"/>
            </a:endParaRPr>
          </a:p>
        </p:txBody>
      </p:sp>
      <p:sp>
        <p:nvSpPr>
          <p:cNvPr id="3" name="Content Placeholder 2"/>
          <p:cNvSpPr>
            <a:spLocks noGrp="1"/>
          </p:cNvSpPr>
          <p:nvPr>
            <p:ph idx="1"/>
          </p:nvPr>
        </p:nvSpPr>
        <p:spPr>
          <a:xfrm>
            <a:off x="5223006" y="1257794"/>
            <a:ext cx="5190066" cy="4572000"/>
          </a:xfrm>
        </p:spPr>
        <p:txBody>
          <a:bodyPr>
            <a:noAutofit/>
          </a:bodyPr>
          <a:lstStyle/>
          <a:p>
            <a:pPr marL="0" indent="0" algn="r">
              <a:buNone/>
            </a:pPr>
            <a:r>
              <a:rPr lang="fa-IR" sz="2400" dirty="0">
                <a:cs typeface="B Nazanin" panose="00000400000000000000" pitchFamily="2" charset="-78"/>
              </a:rPr>
              <a:t> مطالعات : علت مرگ جنین را در طی 7 روز بعد از </a:t>
            </a:r>
            <a:r>
              <a:rPr lang="fa-IR" sz="2400" dirty="0" smtClean="0">
                <a:cs typeface="B Nazanin" panose="00000400000000000000" pitchFamily="2" charset="-78"/>
              </a:rPr>
              <a:t>نوار قلب جنین طبیعی </a:t>
            </a:r>
            <a:r>
              <a:rPr lang="fa-IR" sz="2400" dirty="0">
                <a:cs typeface="B Nazanin" panose="00000400000000000000" pitchFamily="2" charset="-78"/>
              </a:rPr>
              <a:t>به دقت مورد تجزیه و تحقیق قرار دادند. در این مطالعه شایعترین اندیکاسیون برای انجام این تست، حاملگی پست ترم بود.</a:t>
            </a:r>
          </a:p>
          <a:p>
            <a:pPr marL="0" indent="0" algn="r">
              <a:buNone/>
            </a:pPr>
            <a:r>
              <a:rPr lang="fa-IR" sz="2400" dirty="0">
                <a:cs typeface="B Nazanin" panose="00000400000000000000" pitchFamily="2" charset="-78"/>
              </a:rPr>
              <a:t>میانگین فاصله ی بین انجام تست و مرگ جنین 4 روز بود ( با طیف 1 الی 7 روز ).</a:t>
            </a:r>
          </a:p>
          <a:p>
            <a:pPr marL="0" indent="0" algn="r">
              <a:buNone/>
            </a:pPr>
            <a:r>
              <a:rPr lang="fa-IR" sz="2400" dirty="0">
                <a:cs typeface="B Nazanin" panose="00000400000000000000" pitchFamily="2" charset="-78"/>
              </a:rPr>
              <a:t>شایعترین یافته ی منفرد دراتوپسی، آسپیراسیون مکونیوم بود که اغلب با بعضی از ناهنجاری های بند ناف همراه بود. نوعی آسیب حاد مرتبط با آسفیکسی، سبب تنفس منقطع جنین (نفس نفس زدن ) شده است.</a:t>
            </a:r>
          </a:p>
          <a:p>
            <a:pPr marL="0" indent="0" algn="r">
              <a:buNone/>
            </a:pPr>
            <a:r>
              <a:rPr lang="fa-IR" sz="2400" dirty="0" smtClean="0">
                <a:cs typeface="B Nazanin" panose="00000400000000000000" pitchFamily="2" charset="-78"/>
              </a:rPr>
              <a:t>انجام نوار قلب جنین برای </a:t>
            </a:r>
            <a:r>
              <a:rPr lang="fa-IR" sz="2400" dirty="0">
                <a:cs typeface="B Nazanin" panose="00000400000000000000" pitchFamily="2" charset="-78"/>
              </a:rPr>
              <a:t>ممانعت از این موارد آسفیکسی حاد کافی نیست و ممکن است ویژگی های بیوفیزیکی دیگر نیز مفید باشد.</a:t>
            </a:r>
            <a:endParaRPr lang="en-US" sz="2400" dirty="0">
              <a:cs typeface="B Nazanin" panose="00000400000000000000" pitchFamily="2" charset="-78"/>
            </a:endParaRP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208965771"/>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9854" y="1313645"/>
            <a:ext cx="10225825" cy="4524315"/>
          </a:xfrm>
          <a:prstGeom prst="rect">
            <a:avLst/>
          </a:prstGeom>
        </p:spPr>
        <p:txBody>
          <a:bodyPr wrap="square">
            <a:spAutoFit/>
          </a:bodyPr>
          <a:lstStyle/>
          <a:p>
            <a:pPr algn="r"/>
            <a:r>
              <a:rPr lang="fa-IR" sz="2400" dirty="0">
                <a:cs typeface="B Nazanin" panose="00000400000000000000" pitchFamily="2" charset="-78"/>
              </a:rPr>
              <a:t> </a:t>
            </a:r>
            <a:r>
              <a:rPr lang="fa-IR" sz="2400" b="1" dirty="0">
                <a:cs typeface="B Nazanin" panose="00000400000000000000" pitchFamily="2" charset="-78"/>
              </a:rPr>
              <a:t>راکتیو</a:t>
            </a:r>
            <a:r>
              <a:rPr lang="fa-IR" sz="2400" dirty="0">
                <a:cs typeface="B Nazanin" panose="00000400000000000000" pitchFamily="2" charset="-78"/>
              </a:rPr>
              <a:t> :</a:t>
            </a:r>
          </a:p>
          <a:p>
            <a:pPr algn="r"/>
            <a:r>
              <a:rPr lang="fa-IR" sz="2400" dirty="0">
                <a:cs typeface="B Nazanin" panose="00000400000000000000" pitchFamily="2" charset="-78"/>
              </a:rPr>
              <a:t>  در عرض 20 دقیقه اول شروع تست دو یا بیش از دو </a:t>
            </a:r>
            <a:r>
              <a:rPr lang="fa-IR" sz="2400" dirty="0" smtClean="0">
                <a:cs typeface="B Nazanin" panose="00000400000000000000" pitchFamily="2" charset="-78"/>
              </a:rPr>
              <a:t>شتاب رخ </a:t>
            </a:r>
            <a:r>
              <a:rPr lang="fa-IR" sz="2400" dirty="0">
                <a:cs typeface="B Nazanin" panose="00000400000000000000" pitchFamily="2" charset="-78"/>
              </a:rPr>
              <a:t>دهد بطوری </a:t>
            </a:r>
            <a:r>
              <a:rPr lang="fa-IR" sz="2400" dirty="0" smtClean="0">
                <a:cs typeface="B Nazanin" panose="00000400000000000000" pitchFamily="2" charset="-78"/>
              </a:rPr>
              <a:t>که در </a:t>
            </a:r>
            <a:r>
              <a:rPr lang="fa-IR" sz="2400" dirty="0">
                <a:cs typeface="B Nazanin" panose="00000400000000000000" pitchFamily="2" charset="-78"/>
              </a:rPr>
              <a:t>هر یک </a:t>
            </a:r>
            <a:r>
              <a:rPr lang="fa-IR" sz="2400" dirty="0" smtClean="0">
                <a:cs typeface="B Nazanin" panose="00000400000000000000" pitchFamily="2" charset="-78"/>
              </a:rPr>
              <a:t>از شتاب ها </a:t>
            </a:r>
            <a:r>
              <a:rPr lang="fa-IR" sz="2400" dirty="0">
                <a:cs typeface="B Nazanin" panose="00000400000000000000" pitchFamily="2" charset="-78"/>
              </a:rPr>
              <a:t>، ضربان قلب جنین 15 ضربان در دقیقه یا بیشتر افزایش یابد و 15 ثانیه یا بیشتر طول بکشد </a:t>
            </a:r>
            <a:r>
              <a:rPr lang="fa-IR" sz="2400" dirty="0" smtClean="0">
                <a:cs typeface="B Nazanin" panose="00000400000000000000" pitchFamily="2" charset="-78"/>
              </a:rPr>
              <a:t>.</a:t>
            </a:r>
          </a:p>
          <a:p>
            <a:pPr algn="r"/>
            <a:endParaRPr lang="fa-IR" sz="2400" dirty="0">
              <a:cs typeface="B Nazanin" panose="00000400000000000000" pitchFamily="2" charset="-78"/>
            </a:endParaRPr>
          </a:p>
          <a:p>
            <a:pPr algn="r"/>
            <a:r>
              <a:rPr lang="fa-IR" sz="2400" dirty="0">
                <a:cs typeface="B Nazanin" panose="00000400000000000000" pitchFamily="2" charset="-78"/>
              </a:rPr>
              <a:t>   </a:t>
            </a:r>
            <a:r>
              <a:rPr lang="fa-IR" sz="2400" b="1" dirty="0">
                <a:cs typeface="B Nazanin" panose="00000400000000000000" pitchFamily="2" charset="-78"/>
              </a:rPr>
              <a:t>نان راکتیو </a:t>
            </a:r>
            <a:r>
              <a:rPr lang="fa-IR" sz="2400" dirty="0">
                <a:cs typeface="B Nazanin" panose="00000400000000000000" pitchFamily="2" charset="-78"/>
              </a:rPr>
              <a:t>:</a:t>
            </a:r>
          </a:p>
          <a:p>
            <a:pPr algn="r"/>
            <a:r>
              <a:rPr lang="fa-IR" sz="2400" dirty="0" smtClean="0">
                <a:cs typeface="B Nazanin" panose="00000400000000000000" pitchFamily="2" charset="-78"/>
              </a:rPr>
              <a:t>۱. در </a:t>
            </a:r>
            <a:r>
              <a:rPr lang="fa-IR" sz="2400" dirty="0">
                <a:cs typeface="B Nazanin" panose="00000400000000000000" pitchFamily="2" charset="-78"/>
              </a:rPr>
              <a:t>طی یک دوره 45 دقیقه ای کمتر از دو بار </a:t>
            </a:r>
            <a:r>
              <a:rPr lang="fa-IR" sz="2400" dirty="0" smtClean="0">
                <a:cs typeface="B Nazanin" panose="00000400000000000000" pitchFamily="2" charset="-78"/>
              </a:rPr>
              <a:t>شتاب رخ </a:t>
            </a:r>
            <a:r>
              <a:rPr lang="fa-IR" sz="2400" dirty="0">
                <a:cs typeface="B Nazanin" panose="00000400000000000000" pitchFamily="2" charset="-78"/>
              </a:rPr>
              <a:t>دهد </a:t>
            </a:r>
            <a:r>
              <a:rPr lang="fa-IR" sz="2400" dirty="0" smtClean="0">
                <a:cs typeface="B Nazanin" panose="00000400000000000000" pitchFamily="2" charset="-78"/>
              </a:rPr>
              <a:t>.</a:t>
            </a:r>
          </a:p>
          <a:p>
            <a:pPr algn="r"/>
            <a:endParaRPr lang="fa-IR" sz="2400" dirty="0">
              <a:cs typeface="B Nazanin" panose="00000400000000000000" pitchFamily="2" charset="-78"/>
            </a:endParaRPr>
          </a:p>
          <a:p>
            <a:pPr algn="r"/>
            <a:r>
              <a:rPr lang="fa-IR" sz="2400" dirty="0" smtClean="0">
                <a:cs typeface="B Nazanin" panose="00000400000000000000" pitchFamily="2" charset="-78"/>
              </a:rPr>
              <a:t>۲. اگر نوار قلب جنین  راکتیو </a:t>
            </a:r>
            <a:r>
              <a:rPr lang="fa-IR" sz="2400" dirty="0">
                <a:cs typeface="B Nazanin" panose="00000400000000000000" pitchFamily="2" charset="-78"/>
              </a:rPr>
              <a:t>باشد ، اجازه ادامه حاملگی داده می شود و تکرار تست در فواصل مناسب صورت می گیرد </a:t>
            </a:r>
            <a:r>
              <a:rPr lang="fa-IR" sz="2400" dirty="0" smtClean="0">
                <a:cs typeface="B Nazanin" panose="00000400000000000000" pitchFamily="2" charset="-78"/>
              </a:rPr>
              <a:t>.</a:t>
            </a:r>
          </a:p>
          <a:p>
            <a:pPr algn="r"/>
            <a:endParaRPr lang="fa-IR" sz="2400" dirty="0">
              <a:cs typeface="B Nazanin" panose="00000400000000000000" pitchFamily="2" charset="-78"/>
            </a:endParaRPr>
          </a:p>
          <a:p>
            <a:pPr algn="r"/>
            <a:r>
              <a:rPr lang="fa-IR" sz="2400" dirty="0">
                <a:cs typeface="B Nazanin" panose="00000400000000000000" pitchFamily="2" charset="-78"/>
              </a:rPr>
              <a:t>۳. اگر </a:t>
            </a:r>
            <a:r>
              <a:rPr lang="fa-IR" sz="2400" dirty="0" smtClean="0">
                <a:cs typeface="B Nazanin" panose="00000400000000000000" pitchFamily="2" charset="-78"/>
              </a:rPr>
              <a:t>نوار قلب جنین نان </a:t>
            </a:r>
            <a:r>
              <a:rPr lang="fa-IR" sz="2400" dirty="0">
                <a:cs typeface="B Nazanin" panose="00000400000000000000" pitchFamily="2" charset="-78"/>
              </a:rPr>
              <a:t>راکتیو باشد ، تست های دیگر باید انجام شوند چون 80 درصد تست های نان راکتیو مثبت کاذب اند</a:t>
            </a:r>
            <a:r>
              <a:rPr lang="fa-IR" sz="2400" dirty="0" smtClean="0">
                <a:cs typeface="B Nazanin" panose="00000400000000000000" pitchFamily="2" charset="-78"/>
              </a:rPr>
              <a:t>.</a:t>
            </a:r>
            <a:endParaRPr lang="fa-IR" sz="2400" dirty="0">
              <a:cs typeface="B Nazanin" panose="00000400000000000000" pitchFamily="2" charset="-78"/>
            </a:endParaRPr>
          </a:p>
        </p:txBody>
      </p:sp>
    </p:spTree>
    <p:extLst>
      <p:ext uri="{BB962C8B-B14F-4D97-AF65-F5344CB8AC3E}">
        <p14:creationId xmlns:p14="http://schemas.microsoft.com/office/powerpoint/2010/main" val="2317178183"/>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336" y="973668"/>
            <a:ext cx="8761413" cy="706964"/>
          </a:xfrm>
        </p:spPr>
        <p:txBody>
          <a:bodyPr/>
          <a:lstStyle/>
          <a:p>
            <a:pPr algn="ctr"/>
            <a:r>
              <a:rPr lang="fa-IR" dirty="0"/>
              <a:t> </a:t>
            </a:r>
            <a:r>
              <a:rPr lang="fa-IR" sz="4000" b="1" dirty="0">
                <a:cs typeface="B Nazanin" panose="00000400000000000000" pitchFamily="2" charset="-78"/>
              </a:rPr>
              <a:t>عوامل موثر در نان راكتيو شدن نان استرس تست</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sz="2400" dirty="0">
                <a:cs typeface="B Nazanin" panose="00000400000000000000" pitchFamily="2" charset="-78"/>
              </a:rPr>
              <a:t>1.    هيپوكسي جنين </a:t>
            </a:r>
          </a:p>
          <a:p>
            <a:pPr marL="0" indent="0" algn="r">
              <a:buNone/>
            </a:pPr>
            <a:r>
              <a:rPr lang="fa-IR" sz="2400" dirty="0">
                <a:cs typeface="B Nazanin" panose="00000400000000000000" pitchFamily="2" charset="-78"/>
              </a:rPr>
              <a:t>2.    اليگوهيدرو آمينوس </a:t>
            </a:r>
          </a:p>
          <a:p>
            <a:pPr marL="0" indent="0" algn="r">
              <a:buNone/>
            </a:pPr>
            <a:r>
              <a:rPr lang="fa-IR" sz="2400" dirty="0">
                <a:cs typeface="B Nazanin" panose="00000400000000000000" pitchFamily="2" charset="-78"/>
              </a:rPr>
              <a:t>3.    آنومالي هاي قلبي يا سيستم عصبي </a:t>
            </a:r>
          </a:p>
          <a:p>
            <a:pPr marL="0" indent="0" algn="r">
              <a:buNone/>
            </a:pPr>
            <a:r>
              <a:rPr lang="fa-IR" sz="2400" dirty="0">
                <a:cs typeface="B Nazanin" panose="00000400000000000000" pitchFamily="2" charset="-78"/>
              </a:rPr>
              <a:t>4.    مصرف </a:t>
            </a:r>
            <a:r>
              <a:rPr lang="fa-IR" sz="2400" dirty="0" smtClean="0">
                <a:cs typeface="B Nazanin" panose="00000400000000000000" pitchFamily="2" charset="-78"/>
              </a:rPr>
              <a:t>دارو ( </a:t>
            </a:r>
            <a:r>
              <a:rPr lang="fa-IR" sz="2400" dirty="0">
                <a:cs typeface="B Nazanin" panose="00000400000000000000" pitchFamily="2" charset="-78"/>
              </a:rPr>
              <a:t>نظير استروئيدها / تبابلاكرها/ داروهاي توكوليتيك / مهار كننده هاي سيستم عصبي)</a:t>
            </a:r>
          </a:p>
          <a:p>
            <a:pPr marL="0" indent="0" algn="r">
              <a:buNone/>
            </a:pPr>
            <a:r>
              <a:rPr lang="fa-IR" sz="2400" dirty="0">
                <a:cs typeface="B Nazanin" panose="00000400000000000000" pitchFamily="2" charset="-78"/>
              </a:rPr>
              <a:t>5.    كوريو آمنيوتيت </a:t>
            </a:r>
          </a:p>
          <a:p>
            <a:pPr marL="0" indent="0" algn="r">
              <a:buNone/>
            </a:pPr>
            <a:r>
              <a:rPr lang="fa-IR" sz="2400" dirty="0">
                <a:cs typeface="B Nazanin" panose="00000400000000000000" pitchFamily="2" charset="-78"/>
              </a:rPr>
              <a:t>6.    بيماري هاي مزمن مادر </a:t>
            </a:r>
          </a:p>
          <a:p>
            <a:pPr algn="r"/>
            <a:endParaRPr lang="en-US" sz="2400" dirty="0">
              <a:cs typeface="B Nazanin" panose="00000400000000000000" pitchFamily="2" charset="-78"/>
            </a:endParaRPr>
          </a:p>
        </p:txBody>
      </p:sp>
    </p:spTree>
    <p:extLst>
      <p:ext uri="{BB962C8B-B14F-4D97-AF65-F5344CB8AC3E}">
        <p14:creationId xmlns:p14="http://schemas.microsoft.com/office/powerpoint/2010/main" val="65429703"/>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964" y="1009294"/>
            <a:ext cx="8761413" cy="706964"/>
          </a:xfrm>
        </p:spPr>
        <p:txBody>
          <a:bodyPr/>
          <a:lstStyle/>
          <a:p>
            <a:pPr algn="ctr"/>
            <a:r>
              <a:rPr lang="fa-IR" dirty="0"/>
              <a:t> </a:t>
            </a:r>
            <a:r>
              <a:rPr lang="fa-IR" b="1" dirty="0">
                <a:cs typeface="B Nazanin" panose="00000400000000000000" pitchFamily="2" charset="-78"/>
              </a:rPr>
              <a:t>عواملي كه به طور كاذب موجب نان راكتيو شدن تست مي شوند</a:t>
            </a:r>
            <a:r>
              <a:rPr lang="fa-IR" sz="4000" b="1" dirty="0">
                <a:cs typeface="B Nazanin" panose="00000400000000000000" pitchFamily="2" charset="-78"/>
              </a:rPr>
              <a:t> </a:t>
            </a:r>
            <a:endParaRPr lang="en-US" sz="4000" b="1" dirty="0">
              <a:cs typeface="B Nazanin" panose="00000400000000000000" pitchFamily="2" charset="-78"/>
            </a:endParaRPr>
          </a:p>
        </p:txBody>
      </p:sp>
      <p:sp>
        <p:nvSpPr>
          <p:cNvPr id="3" name="Rectangle 2"/>
          <p:cNvSpPr/>
          <p:nvPr/>
        </p:nvSpPr>
        <p:spPr>
          <a:xfrm>
            <a:off x="2988623" y="3256347"/>
            <a:ext cx="6107876" cy="1588786"/>
          </a:xfrm>
          <a:prstGeom prst="rect">
            <a:avLst/>
          </a:prstGeom>
        </p:spPr>
        <p:txBody>
          <a:bodyPr wrap="square">
            <a:spAutoFit/>
          </a:bodyPr>
          <a:lstStyle/>
          <a:p>
            <a:pPr algn="r"/>
            <a:r>
              <a:rPr lang="fa-IR" sz="2400" dirty="0">
                <a:cs typeface="B Nazanin" panose="00000400000000000000" pitchFamily="2" charset="-78"/>
              </a:rPr>
              <a:t>1.    نارسايي شديد جنين و سن حاملگي بين 30-28 هفته </a:t>
            </a:r>
          </a:p>
          <a:p>
            <a:pPr algn="r"/>
            <a:r>
              <a:rPr lang="fa-IR" sz="2400" dirty="0">
                <a:cs typeface="B Nazanin" panose="00000400000000000000" pitchFamily="2" charset="-78"/>
              </a:rPr>
              <a:t>2.    دهيدراتاسيون بودن مادر </a:t>
            </a:r>
          </a:p>
          <a:p>
            <a:pPr algn="r"/>
            <a:r>
              <a:rPr lang="fa-IR" sz="2400" dirty="0">
                <a:cs typeface="B Nazanin" panose="00000400000000000000" pitchFamily="2" charset="-78"/>
              </a:rPr>
              <a:t>3.    انجام تست در دوره هاي خواب جنين </a:t>
            </a:r>
          </a:p>
          <a:p>
            <a:pPr algn="r"/>
            <a:r>
              <a:rPr lang="fa-IR" sz="2400" dirty="0">
                <a:cs typeface="B Nazanin" panose="00000400000000000000" pitchFamily="2" charset="-78"/>
              </a:rPr>
              <a:t>4.     استفاده مادر از الكل و داروهاي آرامبخش و خواب </a:t>
            </a:r>
            <a:r>
              <a:rPr lang="fa-IR" sz="2400" dirty="0" smtClean="0">
                <a:cs typeface="B Nazanin" panose="00000400000000000000" pitchFamily="2" charset="-78"/>
              </a:rPr>
              <a:t>آور</a:t>
            </a:r>
            <a:endParaRPr lang="fa-IR" sz="2400" dirty="0">
              <a:cs typeface="B Nazanin" panose="00000400000000000000" pitchFamily="2" charset="-78"/>
            </a:endParaRPr>
          </a:p>
        </p:txBody>
      </p:sp>
    </p:spTree>
    <p:extLst>
      <p:ext uri="{BB962C8B-B14F-4D97-AF65-F5344CB8AC3E}">
        <p14:creationId xmlns:p14="http://schemas.microsoft.com/office/powerpoint/2010/main" val="1457263184"/>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782" y="2137299"/>
            <a:ext cx="3126533" cy="2300275"/>
          </a:xfrm>
        </p:spPr>
        <p:txBody>
          <a:bodyPr/>
          <a:lstStyle/>
          <a:p>
            <a:pPr algn="ctr"/>
            <a:r>
              <a:rPr lang="fa-IR" sz="4400" dirty="0" smtClean="0">
                <a:solidFill>
                  <a:srgbClr val="FFFF00"/>
                </a:solidFill>
                <a:cs typeface="B Nazanin" panose="00000400000000000000" pitchFamily="2" charset="-78"/>
              </a:rPr>
              <a:t/>
            </a:r>
            <a:br>
              <a:rPr lang="fa-IR" sz="4400" dirty="0" smtClean="0">
                <a:solidFill>
                  <a:srgbClr val="FFFF00"/>
                </a:solidFill>
                <a:cs typeface="B Nazanin" panose="00000400000000000000" pitchFamily="2" charset="-78"/>
              </a:rPr>
            </a:br>
            <a:r>
              <a:rPr lang="fa-IR" sz="6000" dirty="0" smtClean="0">
                <a:solidFill>
                  <a:srgbClr val="FFFF00"/>
                </a:solidFill>
                <a:cs typeface="B Nazanin" panose="00000400000000000000" pitchFamily="2" charset="-78"/>
              </a:rPr>
              <a:t>ارزیابی ضربان قلب جنین</a:t>
            </a:r>
            <a:endParaRPr lang="en-US" sz="6000" dirty="0">
              <a:solidFill>
                <a:srgbClr val="FFFF00"/>
              </a:solidFill>
              <a:cs typeface="B Nazanin" panose="00000400000000000000" pitchFamily="2"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4340" y="1205248"/>
            <a:ext cx="6979309" cy="4963732"/>
          </a:xfrm>
        </p:spPr>
      </p:pic>
    </p:spTree>
    <p:extLst>
      <p:ext uri="{BB962C8B-B14F-4D97-AF65-F5344CB8AC3E}">
        <p14:creationId xmlns:p14="http://schemas.microsoft.com/office/powerpoint/2010/main" val="3027695217"/>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8728" y="1427356"/>
            <a:ext cx="8182228" cy="411647"/>
          </a:xfrm>
        </p:spPr>
        <p:txBody>
          <a:bodyPr/>
          <a:lstStyle/>
          <a:p>
            <a:pPr algn="ctr"/>
            <a:r>
              <a:rPr lang="fa-IR" sz="3200" dirty="0"/>
              <a:t> </a:t>
            </a:r>
            <a:r>
              <a:rPr lang="fa-IR" sz="4000" b="1" dirty="0">
                <a:cs typeface="B Nazanin" panose="00000400000000000000" pitchFamily="2" charset="-78"/>
              </a:rPr>
              <a:t>چهار </a:t>
            </a:r>
            <a:r>
              <a:rPr lang="fa-IR" sz="4000" b="1" dirty="0" smtClean="0">
                <a:cs typeface="B Nazanin" panose="00000400000000000000" pitchFamily="2" charset="-78"/>
              </a:rPr>
              <a:t>معیار </a:t>
            </a:r>
            <a:r>
              <a:rPr lang="fa-IR" sz="4000" b="1" dirty="0">
                <a:cs typeface="B Nazanin" panose="00000400000000000000" pitchFamily="2" charset="-78"/>
              </a:rPr>
              <a:t>در ارزیابی </a:t>
            </a:r>
            <a:r>
              <a:rPr lang="fa-IR" sz="4000" b="1" dirty="0" smtClean="0">
                <a:cs typeface="B Nazanin" panose="00000400000000000000" pitchFamily="2" charset="-78"/>
              </a:rPr>
              <a:t>نوار قلب جنین ملاک </a:t>
            </a:r>
            <a:r>
              <a:rPr lang="fa-IR" sz="4000" b="1" dirty="0">
                <a:cs typeface="B Nazanin" panose="00000400000000000000" pitchFamily="2" charset="-78"/>
              </a:rPr>
              <a:t>است </a:t>
            </a:r>
            <a:endParaRPr lang="en-US" sz="3200" b="1" dirty="0">
              <a:cs typeface="B Nazanin" panose="00000400000000000000" pitchFamily="2" charset="-78"/>
            </a:endParaRPr>
          </a:p>
        </p:txBody>
      </p:sp>
      <p:sp>
        <p:nvSpPr>
          <p:cNvPr id="3" name="Subtitle 2"/>
          <p:cNvSpPr>
            <a:spLocks noGrp="1"/>
          </p:cNvSpPr>
          <p:nvPr>
            <p:ph type="subTitle" idx="1"/>
          </p:nvPr>
        </p:nvSpPr>
        <p:spPr>
          <a:xfrm>
            <a:off x="1688264" y="1839003"/>
            <a:ext cx="9186522" cy="3812829"/>
          </a:xfrm>
        </p:spPr>
        <p:txBody>
          <a:bodyPr>
            <a:noAutofit/>
          </a:bodyPr>
          <a:lstStyle/>
          <a:p>
            <a:pPr algn="r"/>
            <a:r>
              <a:rPr lang="fa-IR" sz="2400" dirty="0">
                <a:cs typeface="B Nazanin" panose="00000400000000000000" pitchFamily="2" charset="-78"/>
              </a:rPr>
              <a:t>1.     حرکات جنین :</a:t>
            </a:r>
          </a:p>
          <a:p>
            <a:pPr algn="r"/>
            <a:r>
              <a:rPr lang="fa-IR" sz="2400" dirty="0">
                <a:cs typeface="B Nazanin" panose="00000400000000000000" pitchFamily="2" charset="-78"/>
              </a:rPr>
              <a:t>  دو حرکت در نواری 20 دقیقه </a:t>
            </a:r>
            <a:r>
              <a:rPr lang="fa-IR" sz="2400" dirty="0" smtClean="0">
                <a:cs typeface="B Nazanin" panose="00000400000000000000" pitchFamily="2" charset="-78"/>
              </a:rPr>
              <a:t>ای</a:t>
            </a:r>
          </a:p>
          <a:p>
            <a:pPr algn="r"/>
            <a:endParaRPr lang="fa-IR" sz="2400" dirty="0">
              <a:cs typeface="B Nazanin" panose="00000400000000000000" pitchFamily="2" charset="-78"/>
            </a:endParaRPr>
          </a:p>
          <a:p>
            <a:pPr algn="r"/>
            <a:r>
              <a:rPr lang="fa-IR" sz="2400" dirty="0">
                <a:cs typeface="B Nazanin" panose="00000400000000000000" pitchFamily="2" charset="-78"/>
              </a:rPr>
              <a:t>2.     ضربان قلب جنین :</a:t>
            </a:r>
          </a:p>
          <a:p>
            <a:pPr algn="r"/>
            <a:r>
              <a:rPr lang="fa-IR" sz="2400" dirty="0">
                <a:cs typeface="B Nazanin" panose="00000400000000000000" pitchFamily="2" charset="-78"/>
              </a:rPr>
              <a:t>  مقدار طبیعی: 120  تا  160بار در دقیقه</a:t>
            </a:r>
          </a:p>
          <a:p>
            <a:pPr algn="r"/>
            <a:r>
              <a:rPr lang="fa-IR" sz="2400" dirty="0">
                <a:cs typeface="B Nazanin" panose="00000400000000000000" pitchFamily="2" charset="-78"/>
              </a:rPr>
              <a:t>برادیکاردی خفیف :100 تا 119 </a:t>
            </a:r>
            <a:r>
              <a:rPr lang="fa-IR" sz="2400" dirty="0" smtClean="0">
                <a:cs typeface="B Nazanin" panose="00000400000000000000" pitchFamily="2" charset="-78"/>
              </a:rPr>
              <a:t>بار </a:t>
            </a:r>
            <a:r>
              <a:rPr lang="fa-IR" sz="2400" dirty="0">
                <a:cs typeface="B Nazanin" panose="00000400000000000000" pitchFamily="2" charset="-78"/>
              </a:rPr>
              <a:t>در دقیقه</a:t>
            </a:r>
          </a:p>
          <a:p>
            <a:pPr algn="r"/>
            <a:r>
              <a:rPr lang="fa-IR" sz="2400" dirty="0">
                <a:cs typeface="B Nazanin" panose="00000400000000000000" pitchFamily="2" charset="-78"/>
              </a:rPr>
              <a:t>برادیکاردی شدید : زیر 80 بار در دقیقه</a:t>
            </a:r>
          </a:p>
          <a:p>
            <a:pPr algn="r"/>
            <a:r>
              <a:rPr lang="fa-IR" sz="2400" dirty="0">
                <a:cs typeface="B Nazanin" panose="00000400000000000000" pitchFamily="2" charset="-78"/>
              </a:rPr>
              <a:t>تاکیکاردی خفیف :160 تا 180 بار در دقیقه</a:t>
            </a:r>
          </a:p>
          <a:p>
            <a:pPr algn="r"/>
            <a:r>
              <a:rPr lang="fa-IR" sz="2400" dirty="0">
                <a:cs typeface="B Nazanin" panose="00000400000000000000" pitchFamily="2" charset="-78"/>
              </a:rPr>
              <a:t>تاکیکاردی شدید : بیشتر از 180 بار در دقیقه</a:t>
            </a:r>
          </a:p>
          <a:p>
            <a:pPr algn="r"/>
            <a:endParaRPr lang="en-US" sz="2400" dirty="0">
              <a:cs typeface="B Nazanin" panose="00000400000000000000" pitchFamily="2" charset="-78"/>
            </a:endParaRPr>
          </a:p>
        </p:txBody>
      </p:sp>
    </p:spTree>
    <p:extLst>
      <p:ext uri="{BB962C8B-B14F-4D97-AF65-F5344CB8AC3E}">
        <p14:creationId xmlns:p14="http://schemas.microsoft.com/office/powerpoint/2010/main" val="1927347692"/>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6019" y="-360131"/>
            <a:ext cx="8194594" cy="604830"/>
          </a:xfrm>
        </p:spPr>
        <p:txBody>
          <a:bodyPr/>
          <a:lstStyle/>
          <a:p>
            <a:endParaRPr lang="en-US" dirty="0"/>
          </a:p>
        </p:txBody>
      </p:sp>
      <p:sp>
        <p:nvSpPr>
          <p:cNvPr id="3" name="Subtitle 2"/>
          <p:cNvSpPr>
            <a:spLocks noGrp="1"/>
          </p:cNvSpPr>
          <p:nvPr>
            <p:ph type="subTitle" idx="1"/>
          </p:nvPr>
        </p:nvSpPr>
        <p:spPr>
          <a:xfrm>
            <a:off x="1644352" y="656823"/>
            <a:ext cx="9070872" cy="5821250"/>
          </a:xfrm>
        </p:spPr>
        <p:txBody>
          <a:bodyPr>
            <a:noAutofit/>
          </a:bodyPr>
          <a:lstStyle/>
          <a:p>
            <a:pPr algn="r"/>
            <a:r>
              <a:rPr lang="fa-IR" sz="2400" dirty="0" smtClean="0">
                <a:cs typeface="B Nazanin" panose="00000400000000000000" pitchFamily="2" charset="-78"/>
              </a:rPr>
              <a:t>3- تغییر پذیری :</a:t>
            </a:r>
            <a:r>
              <a:rPr lang="en-US" sz="2400" dirty="0" smtClean="0">
                <a:cs typeface="B Nazanin" panose="00000400000000000000" pitchFamily="2" charset="-78"/>
              </a:rPr>
              <a:t> </a:t>
            </a:r>
            <a:r>
              <a:rPr lang="fa-IR" sz="2400" dirty="0" smtClean="0">
                <a:cs typeface="B Nazanin" panose="00000400000000000000" pitchFamily="2" charset="-78"/>
              </a:rPr>
              <a:t> </a:t>
            </a:r>
            <a:endParaRPr lang="en-US" sz="2400" dirty="0">
              <a:cs typeface="B Nazanin" panose="00000400000000000000" pitchFamily="2" charset="-78"/>
            </a:endParaRPr>
          </a:p>
          <a:p>
            <a:pPr algn="r"/>
            <a:r>
              <a:rPr lang="fa-IR" sz="2400" dirty="0" smtClean="0">
                <a:cs typeface="B Nazanin" panose="00000400000000000000" pitchFamily="2" charset="-78"/>
              </a:rPr>
              <a:t>یعنی </a:t>
            </a:r>
            <a:r>
              <a:rPr lang="fa-IR" sz="2400" dirty="0">
                <a:cs typeface="B Nazanin" panose="00000400000000000000" pitchFamily="2" charset="-78"/>
              </a:rPr>
              <a:t>ضربان ها باید با هم متفاوت باشند و این تغییر پذیری باید بین 25-5 باشد .</a:t>
            </a:r>
          </a:p>
          <a:p>
            <a:pPr algn="r"/>
            <a:r>
              <a:rPr lang="fa-IR" sz="2400" dirty="0">
                <a:cs typeface="B Nazanin" panose="00000400000000000000" pitchFamily="2" charset="-78"/>
              </a:rPr>
              <a:t>به این حالت تغییر پذیری ضربان به ضربان کوتاه مدت نامیده می شود .</a:t>
            </a:r>
          </a:p>
          <a:p>
            <a:pPr algn="r"/>
            <a:r>
              <a:rPr lang="fa-IR" sz="2400" dirty="0">
                <a:cs typeface="B Nazanin" panose="00000400000000000000" pitchFamily="2" charset="-78"/>
              </a:rPr>
              <a:t>تغییر پذیری کوتاه مدت فاصله بین دو موج </a:t>
            </a:r>
            <a:r>
              <a:rPr lang="fa-IR" sz="2400" b="1" dirty="0" smtClean="0">
                <a:cs typeface="B Nazanin" panose="00000400000000000000" pitchFamily="2" charset="-78"/>
              </a:rPr>
              <a:t>آر</a:t>
            </a:r>
            <a:r>
              <a:rPr lang="fa-IR" sz="2400" dirty="0" smtClean="0">
                <a:cs typeface="B Nazanin" panose="00000400000000000000" pitchFamily="2" charset="-78"/>
              </a:rPr>
              <a:t> را </a:t>
            </a:r>
            <a:r>
              <a:rPr lang="fa-IR" sz="2400" dirty="0">
                <a:cs typeface="B Nazanin" panose="00000400000000000000" pitchFamily="2" charset="-78"/>
              </a:rPr>
              <a:t>نشان می دهد ( در واقع فاصله بین سیستول ها و زمانی که بطن منقبض می شود را نشان می دهد </a:t>
            </a:r>
            <a:r>
              <a:rPr lang="fa-IR" sz="2400" dirty="0" smtClean="0">
                <a:cs typeface="B Nazanin" panose="00000400000000000000" pitchFamily="2" charset="-78"/>
              </a:rPr>
              <a:t>. )</a:t>
            </a:r>
          </a:p>
          <a:p>
            <a:pPr algn="r"/>
            <a:r>
              <a:rPr lang="fa-IR" sz="2400" dirty="0" smtClean="0">
                <a:cs typeface="B Nazanin" panose="00000400000000000000" pitchFamily="2" charset="-78"/>
              </a:rPr>
              <a:t>تغییراتی </a:t>
            </a:r>
            <a:r>
              <a:rPr lang="fa-IR" sz="2400" dirty="0">
                <a:cs typeface="B Nazanin" panose="00000400000000000000" pitchFamily="2" charset="-78"/>
              </a:rPr>
              <a:t>که ضربان قلب در طی یک دقیقه دارد را تغییر پذیری طولانی مدت گویند </a:t>
            </a:r>
            <a:r>
              <a:rPr lang="fa-IR" sz="2400" dirty="0" smtClean="0">
                <a:cs typeface="B Nazanin" panose="00000400000000000000" pitchFamily="2" charset="-78"/>
              </a:rPr>
              <a:t>.</a:t>
            </a:r>
            <a:endParaRPr lang="fa-IR" sz="2400" dirty="0">
              <a:cs typeface="B Nazanin" panose="00000400000000000000" pitchFamily="2" charset="-78"/>
            </a:endParaRPr>
          </a:p>
          <a:p>
            <a:pPr algn="r"/>
            <a:r>
              <a:rPr lang="fa-IR" sz="2400" dirty="0" smtClean="0">
                <a:cs typeface="B Nazanin" panose="00000400000000000000" pitchFamily="2" charset="-78"/>
              </a:rPr>
              <a:t>تغییر پذیری ضربان مهمترین </a:t>
            </a:r>
            <a:r>
              <a:rPr lang="fa-IR" sz="2400" dirty="0">
                <a:cs typeface="B Nazanin" panose="00000400000000000000" pitchFamily="2" charset="-78"/>
              </a:rPr>
              <a:t>شاخص عملکرد قلب است که اگر کم باشد اسیدمی جنین  و سن بالای حاملگی را </a:t>
            </a:r>
            <a:r>
              <a:rPr lang="fa-IR" sz="2400" dirty="0" smtClean="0">
                <a:cs typeface="B Nazanin" panose="00000400000000000000" pitchFamily="2" charset="-78"/>
              </a:rPr>
              <a:t>نشان می </a:t>
            </a:r>
            <a:r>
              <a:rPr lang="fa-IR" sz="2400" dirty="0">
                <a:cs typeface="B Nazanin" panose="00000400000000000000" pitchFamily="2" charset="-78"/>
              </a:rPr>
              <a:t>دهد و اگر زیاد باشد بیداری جنین و افزایش نوسانات قلب را نشان می دهد .</a:t>
            </a:r>
          </a:p>
          <a:p>
            <a:pPr algn="r"/>
            <a:r>
              <a:rPr lang="fa-IR" sz="2400" dirty="0">
                <a:cs typeface="B Nazanin" panose="00000400000000000000" pitchFamily="2" charset="-78"/>
              </a:rPr>
              <a:t>هر چه جنین تاکیکاردی تر باشد فاصله ی </a:t>
            </a:r>
            <a:r>
              <a:rPr lang="fa-IR" sz="2400" dirty="0" smtClean="0">
                <a:cs typeface="B Nazanin" panose="00000400000000000000" pitchFamily="2" charset="-78"/>
              </a:rPr>
              <a:t>بین موج </a:t>
            </a:r>
            <a:r>
              <a:rPr lang="fa-IR" sz="2400" b="1" dirty="0" smtClean="0">
                <a:cs typeface="B Nazanin" panose="00000400000000000000" pitchFamily="2" charset="-78"/>
              </a:rPr>
              <a:t>آر</a:t>
            </a:r>
            <a:r>
              <a:rPr lang="fa-IR" sz="2400" dirty="0" smtClean="0">
                <a:cs typeface="B Nazanin" panose="00000400000000000000" pitchFamily="2" charset="-78"/>
              </a:rPr>
              <a:t> هر </a:t>
            </a:r>
            <a:r>
              <a:rPr lang="fa-IR" sz="2400" dirty="0">
                <a:cs typeface="B Nazanin" panose="00000400000000000000" pitchFamily="2" charset="-78"/>
              </a:rPr>
              <a:t>دوره کمتر می شود بنابراین </a:t>
            </a:r>
            <a:r>
              <a:rPr lang="fa-IR" sz="2400" dirty="0" smtClean="0">
                <a:cs typeface="B Nazanin" panose="00000400000000000000" pitchFamily="2" charset="-78"/>
              </a:rPr>
              <a:t>تغییرپذیری کمتری </a:t>
            </a:r>
            <a:r>
              <a:rPr lang="fa-IR" sz="2400" dirty="0">
                <a:cs typeface="B Nazanin" panose="00000400000000000000" pitchFamily="2" charset="-78"/>
              </a:rPr>
              <a:t>دارد و هر چه جنین برادیکاردی تر باشد </a:t>
            </a:r>
            <a:r>
              <a:rPr lang="fa-IR" sz="2400" dirty="0" smtClean="0">
                <a:cs typeface="B Nazanin" panose="00000400000000000000" pitchFamily="2" charset="-78"/>
              </a:rPr>
              <a:t>تغییر پذیری ضربان بیشتر </a:t>
            </a:r>
            <a:r>
              <a:rPr lang="fa-IR" sz="2400" dirty="0">
                <a:cs typeface="B Nazanin" panose="00000400000000000000" pitchFamily="2" charset="-78"/>
              </a:rPr>
              <a:t>است </a:t>
            </a:r>
            <a:r>
              <a:rPr lang="fa-IR" sz="2400" dirty="0" smtClean="0">
                <a:cs typeface="B Nazanin" panose="00000400000000000000" pitchFamily="2" charset="-78"/>
              </a:rPr>
              <a:t>.</a:t>
            </a:r>
          </a:p>
          <a:p>
            <a:pPr algn="r"/>
            <a:r>
              <a:rPr lang="fa-IR" sz="2400" dirty="0">
                <a:cs typeface="B Nazanin" panose="00000400000000000000" pitchFamily="2" charset="-78"/>
              </a:rPr>
              <a:t>4 . بررسی رخداد های همراه با حرکات جنین</a:t>
            </a:r>
            <a:endParaRPr lang="en-US" sz="2400" dirty="0">
              <a:cs typeface="B Nazanin" panose="00000400000000000000" pitchFamily="2" charset="-78"/>
            </a:endParaRPr>
          </a:p>
        </p:txBody>
      </p:sp>
    </p:spTree>
    <p:extLst>
      <p:ext uri="{BB962C8B-B14F-4D97-AF65-F5344CB8AC3E}">
        <p14:creationId xmlns:p14="http://schemas.microsoft.com/office/powerpoint/2010/main" val="3617994350"/>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b="1" dirty="0">
                <a:cs typeface="B Nazanin" panose="00000400000000000000" pitchFamily="2" charset="-78"/>
              </a:rPr>
              <a:t>مداخلات پرستاری درتست بدون استرس </a:t>
            </a:r>
            <a:endParaRPr lang="en-US" sz="40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sz="2400" dirty="0">
                <a:cs typeface="B Nazanin" panose="00000400000000000000" pitchFamily="2" charset="-78"/>
              </a:rPr>
              <a:t> قبل از آزمایش : </a:t>
            </a:r>
          </a:p>
          <a:p>
            <a:pPr marL="0" indent="0" algn="r">
              <a:buNone/>
            </a:pPr>
            <a:r>
              <a:rPr lang="fa-IR" sz="2400" dirty="0">
                <a:cs typeface="B Nazanin" panose="00000400000000000000" pitchFamily="2" charset="-78"/>
              </a:rPr>
              <a:t>•        توصیه می شود حداقل 2 ساعت قبل از انجام این پروسیجر مادر مواد غذایی حاوی کربوهیدرات مصرف کرده باشد.</a:t>
            </a:r>
          </a:p>
          <a:p>
            <a:pPr marL="0" indent="0" algn="r">
              <a:buNone/>
            </a:pPr>
            <a:r>
              <a:rPr lang="fa-IR" sz="2400" dirty="0">
                <a:cs typeface="B Nazanin" panose="00000400000000000000" pitchFamily="2" charset="-78"/>
              </a:rPr>
              <a:t>•        درباره ی هدف و روش کار و استفاده از مانیتورینگ خارجی جنین و استفاده از مارکر جهت ثبت حرکت جنین توضیح دهید.</a:t>
            </a:r>
          </a:p>
          <a:p>
            <a:pPr marL="0" indent="0" algn="r">
              <a:buNone/>
            </a:pPr>
            <a:r>
              <a:rPr lang="fa-IR" sz="2400" dirty="0">
                <a:cs typeface="B Nazanin" panose="00000400000000000000" pitchFamily="2" charset="-78"/>
              </a:rPr>
              <a:t>•        بیمار را در وضعیت خوابیده به پهلوی چپ قرار دهید و علائم حیاتی پایه مادر و </a:t>
            </a:r>
            <a:r>
              <a:rPr lang="fa-IR" sz="2400" dirty="0" smtClean="0">
                <a:cs typeface="B Nazanin" panose="00000400000000000000" pitchFamily="2" charset="-78"/>
              </a:rPr>
              <a:t>شمارش قلب جنین را </a:t>
            </a:r>
            <a:r>
              <a:rPr lang="fa-IR" sz="2400" dirty="0">
                <a:cs typeface="B Nazanin" panose="00000400000000000000" pitchFamily="2" charset="-78"/>
              </a:rPr>
              <a:t>به عنوان اطلاعات اولیه ثبت کنید.</a:t>
            </a:r>
            <a:endParaRPr lang="en-US" sz="2400" dirty="0">
              <a:cs typeface="B Nazanin" panose="00000400000000000000" pitchFamily="2" charset="-78"/>
            </a:endParaRPr>
          </a:p>
        </p:txBody>
      </p:sp>
    </p:spTree>
    <p:extLst>
      <p:ext uri="{BB962C8B-B14F-4D97-AF65-F5344CB8AC3E}">
        <p14:creationId xmlns:p14="http://schemas.microsoft.com/office/powerpoint/2010/main" val="1638066681"/>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2400" dirty="0">
                <a:cs typeface="B Nazanin" panose="00000400000000000000" pitchFamily="2" charset="-78"/>
              </a:rPr>
              <a:t>حین انجام آزمایش :</a:t>
            </a:r>
          </a:p>
          <a:p>
            <a:pPr marL="0" indent="0" algn="r">
              <a:buNone/>
            </a:pPr>
            <a:r>
              <a:rPr lang="fa-IR" sz="2400" dirty="0">
                <a:cs typeface="B Nazanin" panose="00000400000000000000" pitchFamily="2" charset="-78"/>
              </a:rPr>
              <a:t>•        به مادر اطمینان و قوت قلب بدهید. </a:t>
            </a:r>
          </a:p>
          <a:p>
            <a:pPr marL="0" indent="0" algn="r">
              <a:buNone/>
            </a:pPr>
            <a:r>
              <a:rPr lang="fa-IR" sz="2400" dirty="0">
                <a:cs typeface="B Nazanin" panose="00000400000000000000" pitchFamily="2" charset="-78"/>
              </a:rPr>
              <a:t>•        در صورتی که پس از گذشت 30 دقیقه از مانیتورینگ </a:t>
            </a:r>
            <a:r>
              <a:rPr lang="fa-IR" sz="2400" dirty="0" smtClean="0">
                <a:cs typeface="B Nazanin" panose="00000400000000000000" pitchFamily="2" charset="-78"/>
              </a:rPr>
              <a:t>هیچ </a:t>
            </a:r>
            <a:r>
              <a:rPr lang="fa-IR" sz="2400" dirty="0">
                <a:cs typeface="B Nazanin" panose="00000400000000000000" pitchFamily="2" charset="-78"/>
              </a:rPr>
              <a:t>حرکت جنینی مشاهده و تعیین نشود به مادر یک لیوان آب پرتقال یا یک آبمیوه دیگر یا یک وعده غذایی سبک بدهید تا قندخون بالا رود و یا جنین را با دست تحریک کنید.</a:t>
            </a:r>
          </a:p>
          <a:p>
            <a:pPr marL="0" indent="0" algn="r">
              <a:buNone/>
            </a:pPr>
            <a:r>
              <a:rPr lang="fa-IR" sz="2400" dirty="0">
                <a:cs typeface="B Nazanin" panose="00000400000000000000" pitchFamily="2" charset="-78"/>
              </a:rPr>
              <a:t>•        در برخی از مراکز تحریکات صوتی یا لرزشی جهت انجام </a:t>
            </a:r>
            <a:r>
              <a:rPr lang="fa-IR" sz="2400" dirty="0" smtClean="0">
                <a:cs typeface="B Nazanin" panose="00000400000000000000" pitchFamily="2" charset="-78"/>
              </a:rPr>
              <a:t>نوار قلب به </a:t>
            </a:r>
            <a:r>
              <a:rPr lang="fa-IR" sz="2400" dirty="0">
                <a:cs typeface="B Nazanin" panose="00000400000000000000" pitchFamily="2" charset="-78"/>
              </a:rPr>
              <a:t>کار می </a:t>
            </a:r>
            <a:r>
              <a:rPr lang="fa-IR" sz="2400" dirty="0" smtClean="0">
                <a:cs typeface="B Nazanin" panose="00000400000000000000" pitchFamily="2" charset="-78"/>
              </a:rPr>
              <a:t>رود تا </a:t>
            </a:r>
            <a:r>
              <a:rPr lang="fa-IR" sz="2400" dirty="0">
                <a:cs typeface="B Nazanin" panose="00000400000000000000" pitchFamily="2" charset="-78"/>
              </a:rPr>
              <a:t>تسریع ضربان قلب جنین القا گردد.</a:t>
            </a:r>
          </a:p>
        </p:txBody>
      </p:sp>
    </p:spTree>
    <p:extLst>
      <p:ext uri="{BB962C8B-B14F-4D97-AF65-F5344CB8AC3E}">
        <p14:creationId xmlns:p14="http://schemas.microsoft.com/office/powerpoint/2010/main" val="2368262987"/>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2400" dirty="0">
                <a:cs typeface="B Nazanin" panose="00000400000000000000" pitchFamily="2" charset="-78"/>
              </a:rPr>
              <a:t> پس از آزمایش :</a:t>
            </a:r>
          </a:p>
          <a:p>
            <a:pPr marL="0" indent="0" algn="r">
              <a:buNone/>
            </a:pPr>
            <a:r>
              <a:rPr lang="fa-IR" sz="2400" dirty="0">
                <a:cs typeface="B Nazanin" panose="00000400000000000000" pitchFamily="2" charset="-78"/>
              </a:rPr>
              <a:t>•        نتایج را ارزیابی کرده با همکاری پزشک برای بیمار جلسات مشاوره را فراهم می نمائید.</a:t>
            </a:r>
          </a:p>
          <a:p>
            <a:pPr marL="0" indent="0" algn="r">
              <a:buNone/>
            </a:pPr>
            <a:r>
              <a:rPr lang="fa-IR" sz="2400" dirty="0">
                <a:cs typeface="B Nazanin" panose="00000400000000000000" pitchFamily="2" charset="-78"/>
              </a:rPr>
              <a:t>•        در صورتیکه نتایج بیانگر نیاز فوری به انجام مداخلات و توجهات پزشکی یا انجام زایمان برای نجات جنین بود عملیات ویژه شرایط بحران را طراحی و اجراء نمائید.</a:t>
            </a:r>
            <a:endParaRPr lang="en-US" sz="2400" dirty="0">
              <a:cs typeface="B Nazanin" panose="00000400000000000000" pitchFamily="2" charset="-78"/>
            </a:endParaRPr>
          </a:p>
        </p:txBody>
      </p:sp>
    </p:spTree>
    <p:extLst>
      <p:ext uri="{BB962C8B-B14F-4D97-AF65-F5344CB8AC3E}">
        <p14:creationId xmlns:p14="http://schemas.microsoft.com/office/powerpoint/2010/main" val="1802429013"/>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5289" y="1082160"/>
            <a:ext cx="5503422" cy="708337"/>
          </a:xfrm>
        </p:spPr>
        <p:txBody>
          <a:bodyPr/>
          <a:lstStyle/>
          <a:p>
            <a:pPr algn="ctr"/>
            <a:r>
              <a:rPr lang="fa-IR" sz="6600" b="1" dirty="0">
                <a:cs typeface="B Nazanin" panose="00000400000000000000" pitchFamily="2" charset="-78"/>
              </a:rPr>
              <a:t> </a:t>
            </a:r>
            <a:r>
              <a:rPr lang="fa-IR" sz="4000" b="1" dirty="0">
                <a:solidFill>
                  <a:srgbClr val="00B0F0"/>
                </a:solidFill>
                <a:cs typeface="B Nazanin" panose="00000400000000000000" pitchFamily="2" charset="-78"/>
              </a:rPr>
              <a:t>اساس این تست و تفسیر آن</a:t>
            </a:r>
            <a:endParaRPr lang="en-US" sz="4000" b="1" dirty="0">
              <a:solidFill>
                <a:srgbClr val="00B0F0"/>
              </a:solidFill>
              <a:cs typeface="B Nazanin" panose="00000400000000000000" pitchFamily="2" charset="-78"/>
            </a:endParaRPr>
          </a:p>
        </p:txBody>
      </p:sp>
      <p:sp>
        <p:nvSpPr>
          <p:cNvPr id="3" name="Subtitle 2"/>
          <p:cNvSpPr>
            <a:spLocks noGrp="1"/>
          </p:cNvSpPr>
          <p:nvPr>
            <p:ph type="subTitle" idx="1"/>
          </p:nvPr>
        </p:nvSpPr>
        <p:spPr>
          <a:xfrm>
            <a:off x="1500008" y="2071310"/>
            <a:ext cx="9199659" cy="4675713"/>
          </a:xfrm>
        </p:spPr>
        <p:txBody>
          <a:bodyPr>
            <a:normAutofit/>
          </a:bodyPr>
          <a:lstStyle/>
          <a:p>
            <a:pPr algn="r"/>
            <a:r>
              <a:rPr lang="fa-IR" sz="2400" dirty="0">
                <a:cs typeface="B Nazanin" panose="00000400000000000000" pitchFamily="2" charset="-78"/>
              </a:rPr>
              <a:t> اساس تست بدون استرس جنین افزایش ضربان قلب جنین در پاسخ به حرکات جنین است</a:t>
            </a:r>
            <a:r>
              <a:rPr lang="fa-IR" sz="2400" dirty="0" smtClean="0">
                <a:cs typeface="B Nazanin" panose="00000400000000000000" pitchFamily="2" charset="-78"/>
              </a:rPr>
              <a:t>. در </a:t>
            </a:r>
            <a:r>
              <a:rPr lang="fa-IR" sz="2400" dirty="0">
                <a:cs typeface="B Nazanin" panose="00000400000000000000" pitchFamily="2" charset="-78"/>
              </a:rPr>
              <a:t>این تست ضربان قلب به وسیله دستگاههای الکترونیک مخصوص بطور دایم ثبت </a:t>
            </a:r>
            <a:r>
              <a:rPr lang="fa-IR" sz="2400" dirty="0" smtClean="0">
                <a:cs typeface="B Nazanin" panose="00000400000000000000" pitchFamily="2" charset="-78"/>
              </a:rPr>
              <a:t>می شود </a:t>
            </a:r>
            <a:r>
              <a:rPr lang="fa-IR" sz="2400" dirty="0">
                <a:cs typeface="B Nazanin" panose="00000400000000000000" pitchFamily="2" charset="-78"/>
              </a:rPr>
              <a:t>برای مدت 20 دقیقه در موارد عادی و برای 40 دقیقه در موارد نامشخص و غیر طبیعی و بلافاصله بعد از حرکات جنین تغییرات آن نسبت به حالت پایه و یا بی حرکتی جنین تعیین ومحاسبه </a:t>
            </a:r>
            <a:r>
              <a:rPr lang="fa-IR" sz="2400" dirty="0" smtClean="0">
                <a:cs typeface="B Nazanin" panose="00000400000000000000" pitchFamily="2" charset="-78"/>
              </a:rPr>
              <a:t>می شود.</a:t>
            </a:r>
          </a:p>
          <a:p>
            <a:pPr algn="r"/>
            <a:endParaRPr lang="fa-IR" sz="2400" dirty="0">
              <a:cs typeface="B Nazanin" panose="00000400000000000000" pitchFamily="2" charset="-78"/>
            </a:endParaRPr>
          </a:p>
          <a:p>
            <a:pPr algn="r"/>
            <a:r>
              <a:rPr lang="fa-IR" sz="2400" dirty="0">
                <a:cs typeface="B Nazanin" panose="00000400000000000000" pitchFamily="2" charset="-78"/>
              </a:rPr>
              <a:t>هرگاه در این تست تعداد ضربان قلب پایه و تغییرپذیری در حد طبیعی باشد و در مدت 20 دقیقه حداقل 2 بار صعود ضربان قلب وجود داشته باشد </a:t>
            </a:r>
            <a:r>
              <a:rPr lang="fa-IR" sz="2400" dirty="0" smtClean="0">
                <a:cs typeface="B Nazanin" panose="00000400000000000000" pitchFamily="2" charset="-78"/>
              </a:rPr>
              <a:t>و در </a:t>
            </a:r>
            <a:r>
              <a:rPr lang="fa-IR" sz="2400" dirty="0">
                <a:cs typeface="B Nazanin" panose="00000400000000000000" pitchFamily="2" charset="-78"/>
              </a:rPr>
              <a:t>هر بار </a:t>
            </a:r>
            <a:r>
              <a:rPr lang="fa-IR" sz="2400" dirty="0" smtClean="0">
                <a:cs typeface="B Nazanin" panose="00000400000000000000" pitchFamily="2" charset="-78"/>
              </a:rPr>
              <a:t>تعداد ضربان </a:t>
            </a:r>
            <a:r>
              <a:rPr lang="fa-IR" sz="2400" dirty="0">
                <a:cs typeface="B Nazanin" panose="00000400000000000000" pitchFamily="2" charset="-78"/>
              </a:rPr>
              <a:t>قلب حداقل 15 بار در دقیقه افزایش یابد و حداقل 15ثانیه تداوم یابد می شود </a:t>
            </a:r>
            <a:r>
              <a:rPr lang="fa-IR" sz="2400" dirty="0" smtClean="0">
                <a:cs typeface="B Nazanin" panose="00000400000000000000" pitchFamily="2" charset="-78"/>
              </a:rPr>
              <a:t>تست </a:t>
            </a:r>
            <a:r>
              <a:rPr lang="fa-IR" sz="2400" dirty="0">
                <a:cs typeface="B Nazanin" panose="00000400000000000000" pitchFamily="2" charset="-78"/>
              </a:rPr>
              <a:t>طبیعی یا </a:t>
            </a:r>
            <a:r>
              <a:rPr lang="fa-IR" sz="2400" dirty="0" smtClean="0">
                <a:cs typeface="B Nazanin" panose="00000400000000000000" pitchFamily="2" charset="-78"/>
              </a:rPr>
              <a:t>منفی است . </a:t>
            </a:r>
            <a:r>
              <a:rPr lang="fa-IR" sz="2400" dirty="0">
                <a:cs typeface="B Nazanin" panose="00000400000000000000" pitchFamily="2" charset="-78"/>
              </a:rPr>
              <a:t>درغیر این صورت تست غیر طبیعی یا مثبت </a:t>
            </a:r>
            <a:r>
              <a:rPr lang="fa-IR" sz="2400" dirty="0" smtClean="0">
                <a:cs typeface="B Nazanin" panose="00000400000000000000" pitchFamily="2" charset="-78"/>
              </a:rPr>
              <a:t>می </a:t>
            </a:r>
            <a:r>
              <a:rPr lang="fa-IR" sz="2400" dirty="0">
                <a:cs typeface="B Nazanin" panose="00000400000000000000" pitchFamily="2" charset="-78"/>
              </a:rPr>
              <a:t>شود که در چنین حالتی باید تست استرس انقباض صورت گیرد. تست طبیعی نشانگر سالم بودن جنین </a:t>
            </a:r>
            <a:r>
              <a:rPr lang="fa-IR" sz="2400" b="1" dirty="0">
                <a:cs typeface="B Nazanin" panose="00000400000000000000" pitchFamily="2" charset="-78"/>
              </a:rPr>
              <a:t>حداقل</a:t>
            </a:r>
            <a:r>
              <a:rPr lang="fa-IR" sz="2400" dirty="0">
                <a:cs typeface="B Nazanin" panose="00000400000000000000" pitchFamily="2" charset="-78"/>
              </a:rPr>
              <a:t> برای یک هفته اینده </a:t>
            </a:r>
            <a:r>
              <a:rPr lang="fa-IR" sz="2400" dirty="0" smtClean="0">
                <a:cs typeface="B Nazanin" panose="00000400000000000000" pitchFamily="2" charset="-78"/>
              </a:rPr>
              <a:t>می باشد</a:t>
            </a:r>
            <a:r>
              <a:rPr lang="fa-IR" sz="2400" dirty="0">
                <a:cs typeface="B Nazanin" panose="00000400000000000000" pitchFamily="2" charset="-78"/>
              </a:rPr>
              <a:t>.</a:t>
            </a:r>
            <a:endParaRPr lang="en-US" sz="2400" dirty="0">
              <a:cs typeface="B Nazanin" panose="00000400000000000000" pitchFamily="2" charset="-78"/>
            </a:endParaRPr>
          </a:p>
        </p:txBody>
      </p:sp>
    </p:spTree>
    <p:extLst>
      <p:ext uri="{BB962C8B-B14F-4D97-AF65-F5344CB8AC3E}">
        <p14:creationId xmlns:p14="http://schemas.microsoft.com/office/powerpoint/2010/main" val="944354993"/>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449" y="839631"/>
            <a:ext cx="8453906" cy="2696632"/>
          </a:xfrm>
        </p:spPr>
        <p:txBody>
          <a:bodyPr/>
          <a:lstStyle/>
          <a:p>
            <a:pPr algn="ctr"/>
            <a:r>
              <a:rPr lang="fa-IR" b="1" dirty="0">
                <a:cs typeface="B Nazanin" panose="00000400000000000000" pitchFamily="2" charset="-78"/>
              </a:rPr>
              <a:t> نتایج تست بدون استرس </a:t>
            </a:r>
            <a:endParaRPr lang="en-US" b="1" dirty="0">
              <a:cs typeface="B Nazanin" panose="00000400000000000000" pitchFamily="2" charset="-78"/>
            </a:endParaRPr>
          </a:p>
        </p:txBody>
      </p:sp>
      <p:sp>
        <p:nvSpPr>
          <p:cNvPr id="3" name="Text Placeholder 2"/>
          <p:cNvSpPr>
            <a:spLocks noGrp="1"/>
          </p:cNvSpPr>
          <p:nvPr>
            <p:ph type="body" sz="half" idx="13"/>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785674164"/>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7539" y="256584"/>
            <a:ext cx="8668986" cy="6613291"/>
          </a:xfrm>
          <a:prstGeom prst="rect">
            <a:avLst/>
          </a:prstGeom>
        </p:spPr>
        <p:txBody>
          <a:bodyPr wrap="square">
            <a:spAutoFit/>
          </a:bodyPr>
          <a:lstStyle/>
          <a:p>
            <a:pPr algn="r"/>
            <a:r>
              <a:rPr lang="fa-IR" sz="2400" dirty="0" smtClean="0">
                <a:cs typeface="B Nazanin" panose="00000400000000000000" pitchFamily="2" charset="-78"/>
              </a:rPr>
              <a:t>1. اگر جواب نوار قلب جنین خوب </a:t>
            </a:r>
            <a:r>
              <a:rPr lang="fa-IR" sz="2400" dirty="0">
                <a:cs typeface="B Nazanin" panose="00000400000000000000" pitchFamily="2" charset="-78"/>
              </a:rPr>
              <a:t>نبود مخصوصاً اگر </a:t>
            </a:r>
            <a:r>
              <a:rPr lang="fa-IR" sz="2400" dirty="0" smtClean="0">
                <a:cs typeface="B Nazanin" panose="00000400000000000000" pitchFamily="2" charset="-78"/>
              </a:rPr>
              <a:t>تغییر پذیری بدی داشت ،20 دقیقه </a:t>
            </a:r>
            <a:r>
              <a:rPr lang="fa-IR" sz="2400" dirty="0">
                <a:cs typeface="B Nazanin" panose="00000400000000000000" pitchFamily="2" charset="-78"/>
              </a:rPr>
              <a:t>بعد دوباره </a:t>
            </a:r>
            <a:r>
              <a:rPr lang="fa-IR" sz="2400" dirty="0" smtClean="0">
                <a:cs typeface="B Nazanin" panose="00000400000000000000" pitchFamily="2" charset="-78"/>
              </a:rPr>
              <a:t>نوار قلب تکرار </a:t>
            </a:r>
            <a:r>
              <a:rPr lang="fa-IR" sz="2400" dirty="0">
                <a:cs typeface="B Nazanin" panose="00000400000000000000" pitchFamily="2" charset="-78"/>
              </a:rPr>
              <a:t>می شود</a:t>
            </a:r>
            <a:r>
              <a:rPr lang="fa-IR" sz="2400" dirty="0" smtClean="0">
                <a:cs typeface="B Nazanin" panose="00000400000000000000" pitchFamily="2" charset="-78"/>
              </a:rPr>
              <a:t>.</a:t>
            </a:r>
          </a:p>
          <a:p>
            <a:pPr algn="r"/>
            <a:endParaRPr lang="fa-IR" sz="2400" dirty="0">
              <a:cs typeface="B Nazanin" panose="00000400000000000000" pitchFamily="2" charset="-78"/>
            </a:endParaRPr>
          </a:p>
          <a:p>
            <a:pPr algn="r"/>
            <a:r>
              <a:rPr lang="fa-IR" sz="2400" dirty="0" smtClean="0">
                <a:cs typeface="B Nazanin" panose="00000400000000000000" pitchFamily="2" charset="-78"/>
              </a:rPr>
              <a:t>۲</a:t>
            </a:r>
            <a:r>
              <a:rPr lang="fa-IR" sz="2400" dirty="0">
                <a:cs typeface="B Nazanin" panose="00000400000000000000" pitchFamily="2" charset="-78"/>
              </a:rPr>
              <a:t>. اگر جواب </a:t>
            </a:r>
            <a:r>
              <a:rPr lang="fa-IR" sz="2400" dirty="0" smtClean="0">
                <a:cs typeface="B Nazanin" panose="00000400000000000000" pitchFamily="2" charset="-78"/>
              </a:rPr>
              <a:t>نوار قلب برای </a:t>
            </a:r>
            <a:r>
              <a:rPr lang="fa-IR" sz="2400" dirty="0">
                <a:cs typeface="B Nazanin" panose="00000400000000000000" pitchFamily="2" charset="-78"/>
              </a:rPr>
              <a:t>بار دوم هم خوب نبود به مادر شیریجات داده و دوباره </a:t>
            </a:r>
            <a:r>
              <a:rPr lang="fa-IR" sz="2400" dirty="0" smtClean="0">
                <a:cs typeface="B Nazanin" panose="00000400000000000000" pitchFamily="2" charset="-78"/>
              </a:rPr>
              <a:t>گرفته </a:t>
            </a:r>
            <a:r>
              <a:rPr lang="fa-IR" sz="2400" dirty="0">
                <a:cs typeface="B Nazanin" panose="00000400000000000000" pitchFamily="2" charset="-78"/>
              </a:rPr>
              <a:t>می شود</a:t>
            </a:r>
            <a:r>
              <a:rPr lang="fa-IR" sz="2400" dirty="0" smtClean="0">
                <a:cs typeface="B Nazanin" panose="00000400000000000000" pitchFamily="2" charset="-78"/>
              </a:rPr>
              <a:t>.</a:t>
            </a:r>
          </a:p>
          <a:p>
            <a:pPr algn="r"/>
            <a:endParaRPr lang="fa-IR" sz="2400" dirty="0">
              <a:cs typeface="B Nazanin" panose="00000400000000000000" pitchFamily="2" charset="-78"/>
            </a:endParaRPr>
          </a:p>
          <a:p>
            <a:pPr algn="r"/>
            <a:r>
              <a:rPr lang="fa-IR" sz="2400" dirty="0">
                <a:cs typeface="B Nazanin" panose="00000400000000000000" pitchFamily="2" charset="-78"/>
              </a:rPr>
              <a:t>۳. اگر جواب </a:t>
            </a:r>
            <a:r>
              <a:rPr lang="fa-IR" sz="2400" dirty="0" smtClean="0">
                <a:cs typeface="B Nazanin" panose="00000400000000000000" pitchFamily="2" charset="-78"/>
              </a:rPr>
              <a:t>نوار قلب برای </a:t>
            </a:r>
            <a:r>
              <a:rPr lang="fa-IR" sz="2400" dirty="0">
                <a:cs typeface="B Nazanin" panose="00000400000000000000" pitchFamily="2" charset="-78"/>
              </a:rPr>
              <a:t>بار سوم هم خوب نبود برای مادر تست استرس انقباضی </a:t>
            </a:r>
            <a:r>
              <a:rPr lang="fa-IR" sz="2400" dirty="0" smtClean="0">
                <a:cs typeface="B Nazanin" panose="00000400000000000000" pitchFamily="2" charset="-78"/>
              </a:rPr>
              <a:t>انجام </a:t>
            </a:r>
            <a:r>
              <a:rPr lang="fa-IR" sz="2400" dirty="0">
                <a:cs typeface="B Nazanin" panose="00000400000000000000" pitchFamily="2" charset="-78"/>
              </a:rPr>
              <a:t>می شود</a:t>
            </a:r>
            <a:r>
              <a:rPr lang="fa-IR" sz="2400" dirty="0" smtClean="0">
                <a:cs typeface="B Nazanin" panose="00000400000000000000" pitchFamily="2" charset="-78"/>
              </a:rPr>
              <a:t>.</a:t>
            </a:r>
          </a:p>
          <a:p>
            <a:pPr algn="r"/>
            <a:endParaRPr lang="fa-IR" sz="2400" dirty="0">
              <a:cs typeface="B Nazanin" panose="00000400000000000000" pitchFamily="2" charset="-78"/>
            </a:endParaRPr>
          </a:p>
          <a:p>
            <a:pPr algn="r"/>
            <a:r>
              <a:rPr lang="fa-IR" sz="2400" dirty="0">
                <a:cs typeface="B Nazanin" panose="00000400000000000000" pitchFamily="2" charset="-78"/>
              </a:rPr>
              <a:t>۴. هر زمان تست های </a:t>
            </a:r>
            <a:r>
              <a:rPr lang="fa-IR" sz="2400" dirty="0" smtClean="0">
                <a:cs typeface="B Nazanin" panose="00000400000000000000" pitchFamily="2" charset="-78"/>
              </a:rPr>
              <a:t>نوار قلب خوب </a:t>
            </a:r>
            <a:r>
              <a:rPr lang="fa-IR" sz="2400" dirty="0">
                <a:cs typeface="B Nazanin" panose="00000400000000000000" pitchFamily="2" charset="-78"/>
              </a:rPr>
              <a:t>نباشند و جنین ترم باشد ختم بارداری و القاء زایمان صورت می گیرد</a:t>
            </a:r>
            <a:r>
              <a:rPr lang="fa-IR" sz="2400" dirty="0" smtClean="0">
                <a:cs typeface="B Nazanin" panose="00000400000000000000" pitchFamily="2" charset="-78"/>
              </a:rPr>
              <a:t>.</a:t>
            </a:r>
          </a:p>
          <a:p>
            <a:pPr algn="r"/>
            <a:endParaRPr lang="fa-IR" sz="2400" dirty="0">
              <a:cs typeface="B Nazanin" panose="00000400000000000000" pitchFamily="2" charset="-78"/>
            </a:endParaRPr>
          </a:p>
          <a:p>
            <a:pPr algn="r"/>
            <a:r>
              <a:rPr lang="fa-IR" sz="2400" dirty="0">
                <a:cs typeface="B Nazanin" panose="00000400000000000000" pitchFamily="2" charset="-78"/>
              </a:rPr>
              <a:t>۵. اگر جنین پره ترم باشد و </a:t>
            </a:r>
            <a:r>
              <a:rPr lang="fa-IR" sz="2400" dirty="0" smtClean="0">
                <a:cs typeface="B Nazanin" panose="00000400000000000000" pitchFamily="2" charset="-78"/>
              </a:rPr>
              <a:t>نوار قلب خوب </a:t>
            </a:r>
            <a:r>
              <a:rPr lang="fa-IR" sz="2400" dirty="0">
                <a:cs typeface="B Nazanin" panose="00000400000000000000" pitchFamily="2" charset="-78"/>
              </a:rPr>
              <a:t>نباشد برای جنین </a:t>
            </a:r>
            <a:r>
              <a:rPr lang="fa-IR" sz="2400" dirty="0" smtClean="0">
                <a:cs typeface="B Nazanin" panose="00000400000000000000" pitchFamily="2" charset="-78"/>
              </a:rPr>
              <a:t>تست استرس انقباضی و </a:t>
            </a:r>
            <a:r>
              <a:rPr lang="fa-IR" sz="2400" dirty="0">
                <a:cs typeface="B Nazanin" panose="00000400000000000000" pitchFamily="2" charset="-78"/>
              </a:rPr>
              <a:t>بیوفیزیکال </a:t>
            </a:r>
            <a:r>
              <a:rPr lang="fa-IR" sz="2400" dirty="0" smtClean="0">
                <a:cs typeface="B Nazanin" panose="00000400000000000000" pitchFamily="2" charset="-78"/>
              </a:rPr>
              <a:t>پروفایل </a:t>
            </a:r>
            <a:r>
              <a:rPr lang="fa-IR" sz="2400" dirty="0">
                <a:cs typeface="B Nazanin" panose="00000400000000000000" pitchFamily="2" charset="-78"/>
              </a:rPr>
              <a:t>انجام می شود</a:t>
            </a:r>
            <a:r>
              <a:rPr lang="fa-IR" sz="2400" dirty="0" smtClean="0">
                <a:cs typeface="B Nazanin" panose="00000400000000000000" pitchFamily="2" charset="-78"/>
              </a:rPr>
              <a:t>.</a:t>
            </a:r>
          </a:p>
          <a:p>
            <a:pPr algn="r"/>
            <a:endParaRPr lang="fa-IR" sz="2400" dirty="0">
              <a:cs typeface="B Nazanin" panose="00000400000000000000" pitchFamily="2" charset="-78"/>
            </a:endParaRPr>
          </a:p>
          <a:p>
            <a:pPr algn="r"/>
            <a:r>
              <a:rPr lang="fa-IR" sz="2400" dirty="0">
                <a:cs typeface="B Nazanin" panose="00000400000000000000" pitchFamily="2" charset="-78"/>
              </a:rPr>
              <a:t>۶. اگر در </a:t>
            </a:r>
            <a:r>
              <a:rPr lang="fa-IR" sz="2400" dirty="0" smtClean="0">
                <a:cs typeface="B Nazanin" panose="00000400000000000000" pitchFamily="2" charset="-78"/>
              </a:rPr>
              <a:t>نوار</a:t>
            </a:r>
            <a:r>
              <a:rPr lang="en-US" sz="2400" dirty="0" smtClean="0">
                <a:cs typeface="B Nazanin" panose="00000400000000000000" pitchFamily="2" charset="-78"/>
              </a:rPr>
              <a:t>، </a:t>
            </a:r>
            <a:r>
              <a:rPr lang="fa-IR" sz="2400" dirty="0" smtClean="0">
                <a:cs typeface="B Nazanin" panose="00000400000000000000" pitchFamily="2" charset="-78"/>
              </a:rPr>
              <a:t>دو تسریع </a:t>
            </a:r>
            <a:r>
              <a:rPr lang="fa-IR" sz="2400" dirty="0">
                <a:cs typeface="B Nazanin" panose="00000400000000000000" pitchFamily="2" charset="-78"/>
              </a:rPr>
              <a:t>وجود داشت حتی با وجود عدم حرکت </a:t>
            </a:r>
            <a:r>
              <a:rPr lang="fa-IR" sz="2400" dirty="0" smtClean="0">
                <a:cs typeface="B Nazanin" panose="00000400000000000000" pitchFamily="2" charset="-78"/>
              </a:rPr>
              <a:t>جنین ، نوار قلب باز هم مطلوب </a:t>
            </a:r>
            <a:r>
              <a:rPr lang="fa-IR" sz="2400" dirty="0">
                <a:cs typeface="B Nazanin" panose="00000400000000000000" pitchFamily="2" charset="-78"/>
              </a:rPr>
              <a:t>است</a:t>
            </a:r>
            <a:r>
              <a:rPr lang="fa-IR" sz="2400" dirty="0" smtClean="0">
                <a:cs typeface="B Nazanin" panose="00000400000000000000" pitchFamily="2" charset="-78"/>
              </a:rPr>
              <a:t>.</a:t>
            </a:r>
            <a:endParaRPr lang="fa-IR" sz="2400" dirty="0">
              <a:cs typeface="B Nazanin" panose="00000400000000000000" pitchFamily="2" charset="-78"/>
            </a:endParaRPr>
          </a:p>
        </p:txBody>
      </p:sp>
    </p:spTree>
    <p:extLst>
      <p:ext uri="{BB962C8B-B14F-4D97-AF65-F5344CB8AC3E}">
        <p14:creationId xmlns:p14="http://schemas.microsoft.com/office/powerpoint/2010/main" val="2732932716"/>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638794"/>
            <a:ext cx="9215252" cy="3416320"/>
          </a:xfrm>
          <a:prstGeom prst="rect">
            <a:avLst/>
          </a:prstGeom>
        </p:spPr>
        <p:txBody>
          <a:bodyPr wrap="square">
            <a:spAutoFit/>
          </a:bodyPr>
          <a:lstStyle/>
          <a:p>
            <a:pPr algn="r"/>
            <a:r>
              <a:rPr lang="fa-IR" sz="2400" dirty="0">
                <a:cs typeface="B Nazanin" panose="00000400000000000000" pitchFamily="2" charset="-78"/>
              </a:rPr>
              <a:t>۷. در نوار قلب جنین سه مورد حایز اهمیت است </a:t>
            </a:r>
            <a:r>
              <a:rPr lang="fa-IR" sz="2400" dirty="0" smtClean="0">
                <a:cs typeface="B Nazanin" panose="00000400000000000000" pitchFamily="2" charset="-78"/>
              </a:rPr>
              <a:t>:</a:t>
            </a:r>
          </a:p>
          <a:p>
            <a:pPr algn="r"/>
            <a:endParaRPr lang="fa-IR" sz="2400" dirty="0">
              <a:cs typeface="B Nazanin" panose="00000400000000000000" pitchFamily="2" charset="-78"/>
            </a:endParaRPr>
          </a:p>
          <a:p>
            <a:pPr algn="r"/>
            <a:r>
              <a:rPr lang="fa-IR" sz="2400" dirty="0">
                <a:cs typeface="B Nazanin" panose="00000400000000000000" pitchFamily="2" charset="-78"/>
              </a:rPr>
              <a:t>•        خط ضربان قلب بین 120 تا 160 باشد.</a:t>
            </a:r>
          </a:p>
          <a:p>
            <a:pPr algn="r"/>
            <a:r>
              <a:rPr lang="fa-IR" sz="2400" dirty="0">
                <a:cs typeface="B Nazanin" panose="00000400000000000000" pitchFamily="2" charset="-78"/>
              </a:rPr>
              <a:t>•        در 20 دقیقه حداقل 2 و حداکثر 5 حرکت جنین وجود داشته باشد.</a:t>
            </a:r>
          </a:p>
          <a:p>
            <a:pPr algn="r"/>
            <a:r>
              <a:rPr lang="fa-IR" sz="2400" dirty="0">
                <a:cs typeface="B Nazanin" panose="00000400000000000000" pitchFamily="2" charset="-78"/>
              </a:rPr>
              <a:t>•        در هنگام تسریع خط مربوط به ضربان قلب10 تا 15تا بالا رفته و حدود 15 ثانیه بالا باقی بماند</a:t>
            </a:r>
            <a:r>
              <a:rPr lang="fa-IR" sz="2400" dirty="0" smtClean="0">
                <a:cs typeface="B Nazanin" panose="00000400000000000000" pitchFamily="2" charset="-78"/>
              </a:rPr>
              <a:t>.</a:t>
            </a:r>
          </a:p>
          <a:p>
            <a:pPr algn="r"/>
            <a:endParaRPr lang="fa-IR" sz="2400" dirty="0">
              <a:cs typeface="B Nazanin" panose="00000400000000000000" pitchFamily="2" charset="-78"/>
            </a:endParaRPr>
          </a:p>
          <a:p>
            <a:pPr algn="r"/>
            <a:r>
              <a:rPr lang="fa-IR" sz="2400" dirty="0">
                <a:cs typeface="B Nazanin" panose="00000400000000000000" pitchFamily="2" charset="-78"/>
              </a:rPr>
              <a:t>۸. وخیم ترین علامت در تست بدون استرس برادی کاردی طولانی جنین ( بیشتر از یک دقیقه ) است که این علامت، نخستین نشانه ی قریب الوقوع بودن مرگ جنین در داخل رحم است.</a:t>
            </a:r>
          </a:p>
        </p:txBody>
      </p:sp>
    </p:spTree>
    <p:extLst>
      <p:ext uri="{BB962C8B-B14F-4D97-AF65-F5344CB8AC3E}">
        <p14:creationId xmlns:p14="http://schemas.microsoft.com/office/powerpoint/2010/main" val="3115845754"/>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08.JPG"/>
          <p:cNvPicPr>
            <a:picLocks noChangeAspect="1"/>
          </p:cNvPicPr>
          <p:nvPr/>
        </p:nvPicPr>
        <p:blipFill>
          <a:blip r:embed="rId2">
            <a:duotone>
              <a:prstClr val="black"/>
              <a:schemeClr val="accent4">
                <a:tint val="45000"/>
                <a:satMod val="400000"/>
              </a:schemeClr>
            </a:duotone>
            <a:lum bright="20000"/>
          </a:blip>
          <a:stretch>
            <a:fillRect/>
          </a:stretch>
        </p:blipFill>
        <p:spPr>
          <a:xfrm>
            <a:off x="627797" y="859809"/>
            <a:ext cx="9763965" cy="5789423"/>
          </a:xfrm>
          <a:prstGeom prst="rect">
            <a:avLst/>
          </a:prstGeom>
        </p:spPr>
      </p:pic>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0976" y="760328"/>
            <a:ext cx="6907220" cy="321495"/>
          </a:xfrm>
        </p:spPr>
        <p:txBody>
          <a:bodyPr/>
          <a:lstStyle/>
          <a:p>
            <a:pPr algn="ctr"/>
            <a:r>
              <a:rPr lang="fa-IR" sz="3200" dirty="0" smtClean="0"/>
              <a:t> )</a:t>
            </a:r>
            <a:r>
              <a:rPr lang="en-US" sz="3600" b="1" dirty="0" smtClean="0">
                <a:cs typeface="B Nazanin" panose="00000400000000000000" pitchFamily="2" charset="-78"/>
              </a:rPr>
              <a:t>NST</a:t>
            </a:r>
            <a:r>
              <a:rPr lang="fa-IR" sz="3600" b="1" dirty="0" smtClean="0">
                <a:cs typeface="B Nazanin" panose="00000400000000000000" pitchFamily="2" charset="-78"/>
              </a:rPr>
              <a:t>تست </a:t>
            </a:r>
            <a:r>
              <a:rPr lang="fa-IR" sz="3600" b="1" dirty="0">
                <a:cs typeface="B Nazanin" panose="00000400000000000000" pitchFamily="2" charset="-78"/>
              </a:rPr>
              <a:t>بدون استرس </a:t>
            </a:r>
            <a:r>
              <a:rPr lang="fa-IR" sz="3600" b="1" dirty="0" smtClean="0">
                <a:cs typeface="B Nazanin" panose="00000400000000000000" pitchFamily="2" charset="-78"/>
              </a:rPr>
              <a:t>(</a:t>
            </a:r>
            <a:r>
              <a:rPr lang="fa-IR" sz="3200" dirty="0" smtClean="0">
                <a:cs typeface="B Nazanin" panose="00000400000000000000" pitchFamily="2" charset="-78"/>
              </a:rPr>
              <a:t> </a:t>
            </a:r>
            <a:endParaRPr lang="en-US" dirty="0">
              <a:cs typeface="B Nazanin" panose="00000400000000000000" pitchFamily="2" charset="-78"/>
            </a:endParaRPr>
          </a:p>
        </p:txBody>
      </p:sp>
      <p:sp>
        <p:nvSpPr>
          <p:cNvPr id="3" name="Subtitle 2"/>
          <p:cNvSpPr>
            <a:spLocks noGrp="1"/>
          </p:cNvSpPr>
          <p:nvPr>
            <p:ph type="subTitle" idx="1"/>
          </p:nvPr>
        </p:nvSpPr>
        <p:spPr>
          <a:xfrm>
            <a:off x="837127" y="1300764"/>
            <a:ext cx="10097036" cy="4028943"/>
          </a:xfrm>
        </p:spPr>
        <p:txBody>
          <a:bodyPr>
            <a:noAutofit/>
          </a:bodyPr>
          <a:lstStyle/>
          <a:p>
            <a:pPr algn="r"/>
            <a:r>
              <a:rPr lang="fa-IR" sz="2400" dirty="0" smtClean="0">
                <a:solidFill>
                  <a:srgbClr val="FFFF00"/>
                </a:solidFill>
                <a:cs typeface="B Nazanin" panose="00000400000000000000" pitchFamily="2" charset="-78"/>
              </a:rPr>
              <a:t>فریمن و لیی با </a:t>
            </a:r>
            <a:r>
              <a:rPr lang="fa-IR" sz="2400" dirty="0">
                <a:solidFill>
                  <a:srgbClr val="FFFF00"/>
                </a:solidFill>
                <a:cs typeface="B Nazanin" panose="00000400000000000000" pitchFamily="2" charset="-78"/>
              </a:rPr>
              <a:t>معرفی تست </a:t>
            </a:r>
            <a:r>
              <a:rPr lang="fa-IR" sz="2400" dirty="0" smtClean="0">
                <a:solidFill>
                  <a:srgbClr val="FFFF00"/>
                </a:solidFill>
                <a:cs typeface="B Nazanin" panose="00000400000000000000" pitchFamily="2" charset="-78"/>
              </a:rPr>
              <a:t>بدون </a:t>
            </a:r>
            <a:r>
              <a:rPr lang="fa-IR" sz="2400" dirty="0">
                <a:solidFill>
                  <a:srgbClr val="FFFF00"/>
                </a:solidFill>
                <a:cs typeface="B Nazanin" panose="00000400000000000000" pitchFamily="2" charset="-78"/>
              </a:rPr>
              <a:t>استرس « تسریع تعداد ضربان قلب جنین در پاسخ به حرکات جنین » را به </a:t>
            </a:r>
            <a:r>
              <a:rPr lang="fa-IR" sz="2400" dirty="0" smtClean="0">
                <a:solidFill>
                  <a:srgbClr val="FFFF00"/>
                </a:solidFill>
                <a:cs typeface="B Nazanin" panose="00000400000000000000" pitchFamily="2" charset="-78"/>
              </a:rPr>
              <a:t>عنوان نشانه </a:t>
            </a:r>
            <a:r>
              <a:rPr lang="fa-IR" sz="2400" dirty="0">
                <a:solidFill>
                  <a:srgbClr val="FFFF00"/>
                </a:solidFill>
                <a:cs typeface="B Nazanin" panose="00000400000000000000" pitchFamily="2" charset="-78"/>
              </a:rPr>
              <a:t>ای از </a:t>
            </a:r>
            <a:r>
              <a:rPr lang="fa-IR" sz="2400" dirty="0" smtClean="0">
                <a:solidFill>
                  <a:srgbClr val="FFFF00"/>
                </a:solidFill>
                <a:cs typeface="B Nazanin" panose="00000400000000000000" pitchFamily="2" charset="-78"/>
              </a:rPr>
              <a:t>سلامت </a:t>
            </a:r>
            <a:r>
              <a:rPr lang="fa-IR" sz="2400" dirty="0">
                <a:solidFill>
                  <a:srgbClr val="FFFF00"/>
                </a:solidFill>
                <a:cs typeface="B Nazanin" panose="00000400000000000000" pitchFamily="2" charset="-78"/>
              </a:rPr>
              <a:t>جنین معرفی کردند.</a:t>
            </a:r>
          </a:p>
          <a:p>
            <a:pPr algn="r"/>
            <a:r>
              <a:rPr lang="fa-IR" sz="2400" dirty="0">
                <a:solidFill>
                  <a:srgbClr val="FFFF00"/>
                </a:solidFill>
                <a:cs typeface="B Nazanin" panose="00000400000000000000" pitchFamily="2" charset="-78"/>
              </a:rPr>
              <a:t>در این تست، با استفاده از تکنیک داپلر، همزمان با احساس حرکات جنین توسط مادر، تسریع تعداد ضربان قلب جنین مشخص می شود.</a:t>
            </a:r>
          </a:p>
          <a:p>
            <a:pPr algn="r"/>
            <a:r>
              <a:rPr lang="fa-IR" sz="2400" dirty="0">
                <a:solidFill>
                  <a:srgbClr val="FFFF00"/>
                </a:solidFill>
                <a:cs typeface="B Nazanin" panose="00000400000000000000" pitchFamily="2" charset="-78"/>
              </a:rPr>
              <a:t>این تست به منظور ارزیابی وضعیت سلامتی جنین انجام می شود و در برگیرنده ی استفاده از یک مانیتور خارجی جهت  مشاهده حرکات و تحریکات قلب جنین همراه با حرکات جنین می باشد.</a:t>
            </a:r>
          </a:p>
          <a:p>
            <a:pPr algn="r"/>
            <a:r>
              <a:rPr lang="fa-IR" sz="2400" dirty="0">
                <a:solidFill>
                  <a:srgbClr val="FFFF00"/>
                </a:solidFill>
                <a:cs typeface="B Nazanin" panose="00000400000000000000" pitchFamily="2" charset="-78"/>
              </a:rPr>
              <a:t>تسریع در ضربانات قلب جنین می تواند علامت سیستم عصبی مرکزی و خودمختار باشد که نمی تواند به دلیل هایپوکسی داخل رحمی ایجاد شده باشد. مدت انجام این تست 20 دقیقه می باشد و انجام این تست بسیار آسان بوده و از نتایج این </a:t>
            </a:r>
            <a:r>
              <a:rPr lang="fa-IR" sz="2400" dirty="0" smtClean="0">
                <a:solidFill>
                  <a:srgbClr val="FFFF00"/>
                </a:solidFill>
                <a:cs typeface="B Nazanin" panose="00000400000000000000" pitchFamily="2" charset="-78"/>
              </a:rPr>
              <a:t>تست  برای </a:t>
            </a:r>
            <a:r>
              <a:rPr lang="fa-IR" sz="2400" dirty="0">
                <a:solidFill>
                  <a:srgbClr val="FFFF00"/>
                </a:solidFill>
                <a:cs typeface="B Nazanin" panose="00000400000000000000" pitchFamily="2" charset="-78"/>
              </a:rPr>
              <a:t>تفسیر نتایج مثبت کاذبی که در تست </a:t>
            </a:r>
            <a:r>
              <a:rPr lang="fa-IR" sz="2400" dirty="0" smtClean="0">
                <a:solidFill>
                  <a:srgbClr val="FFFF00"/>
                </a:solidFill>
                <a:cs typeface="B Nazanin" panose="00000400000000000000" pitchFamily="2" charset="-78"/>
              </a:rPr>
              <a:t>استرس انقباضی  به </a:t>
            </a:r>
            <a:r>
              <a:rPr lang="fa-IR" sz="2400" dirty="0">
                <a:solidFill>
                  <a:srgbClr val="FFFF00"/>
                </a:solidFill>
                <a:cs typeface="B Nazanin" panose="00000400000000000000" pitchFamily="2" charset="-78"/>
              </a:rPr>
              <a:t>دست می آید استفاده می </a:t>
            </a:r>
            <a:r>
              <a:rPr lang="fa-IR" sz="2400" dirty="0" smtClean="0">
                <a:solidFill>
                  <a:srgbClr val="FFFF00"/>
                </a:solidFill>
                <a:cs typeface="B Nazanin" panose="00000400000000000000" pitchFamily="2" charset="-78"/>
              </a:rPr>
              <a:t>شود.</a:t>
            </a:r>
            <a:endParaRPr lang="fa-IR" sz="2400" dirty="0">
              <a:solidFill>
                <a:srgbClr val="FFFF00"/>
              </a:solidFill>
              <a:cs typeface="B Nazanin" panose="00000400000000000000" pitchFamily="2" charset="-78"/>
            </a:endParaRPr>
          </a:p>
          <a:p>
            <a:pPr algn="r"/>
            <a:r>
              <a:rPr lang="fa-IR" sz="2400" dirty="0">
                <a:solidFill>
                  <a:srgbClr val="FFFF00"/>
                </a:solidFill>
                <a:cs typeface="B Nazanin" panose="00000400000000000000" pitchFamily="2" charset="-78"/>
              </a:rPr>
              <a:t>انجام تست بدون استرس عموماً نوعی آزمایش وضعیت جنین است و با تست استرس </a:t>
            </a:r>
            <a:r>
              <a:rPr lang="fa-IR" sz="2400" dirty="0" smtClean="0">
                <a:solidFill>
                  <a:srgbClr val="FFFF00"/>
                </a:solidFill>
                <a:cs typeface="B Nazanin" panose="00000400000000000000" pitchFamily="2" charset="-78"/>
              </a:rPr>
              <a:t>انقباضی </a:t>
            </a:r>
            <a:r>
              <a:rPr lang="fa-IR" sz="2400" dirty="0">
                <a:solidFill>
                  <a:srgbClr val="FFFF00"/>
                </a:solidFill>
                <a:cs typeface="B Nazanin" panose="00000400000000000000" pitchFamily="2" charset="-78"/>
              </a:rPr>
              <a:t>که شامل بررسی عملکرد رحمی جفتی است تفاوت دارد .</a:t>
            </a:r>
          </a:p>
          <a:p>
            <a:pPr algn="r"/>
            <a:endParaRPr lang="fa-IR" sz="2400" dirty="0">
              <a:solidFill>
                <a:srgbClr val="FFFF00"/>
              </a:solidFill>
              <a:cs typeface="B Nazanin" panose="00000400000000000000" pitchFamily="2" charset="-78"/>
            </a:endParaRPr>
          </a:p>
        </p:txBody>
      </p:sp>
    </p:spTree>
    <p:extLst>
      <p:ext uri="{BB962C8B-B14F-4D97-AF65-F5344CB8AC3E}">
        <p14:creationId xmlns:p14="http://schemas.microsoft.com/office/powerpoint/2010/main" val="3342905334"/>
      </p:ext>
    </p:ext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07.JPG"/>
          <p:cNvPicPr>
            <a:picLocks noChangeAspect="1"/>
          </p:cNvPicPr>
          <p:nvPr/>
        </p:nvPicPr>
        <p:blipFill>
          <a:blip r:embed="rId2">
            <a:duotone>
              <a:prstClr val="black"/>
              <a:schemeClr val="accent4">
                <a:tint val="45000"/>
                <a:satMod val="400000"/>
              </a:schemeClr>
            </a:duotone>
            <a:lum bright="20000"/>
          </a:blip>
          <a:stretch>
            <a:fillRect/>
          </a:stretch>
        </p:blipFill>
        <p:spPr>
          <a:xfrm>
            <a:off x="230432" y="1282888"/>
            <a:ext cx="10428889" cy="5404514"/>
          </a:xfrm>
          <a:prstGeom prst="rect">
            <a:avLst/>
          </a:prstGeom>
        </p:spPr>
      </p:pic>
    </p:spTree>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84" y="0"/>
            <a:ext cx="9734844" cy="7203784"/>
          </a:xfrm>
          <a:prstGeom prst="rect">
            <a:avLst/>
          </a:prstGeom>
        </p:spPr>
      </p:pic>
    </p:spTree>
    <p:extLst>
      <p:ext uri="{BB962C8B-B14F-4D97-AF65-F5344CB8AC3E}">
        <p14:creationId xmlns:p14="http://schemas.microsoft.com/office/powerpoint/2010/main" val="92831717"/>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5" y="2459864"/>
            <a:ext cx="10049666" cy="3559935"/>
          </a:xfrm>
        </p:spPr>
        <p:txBody>
          <a:bodyPr>
            <a:noAutofit/>
          </a:bodyPr>
          <a:lstStyle/>
          <a:p>
            <a:pPr marL="0" indent="0" algn="r">
              <a:buNone/>
            </a:pPr>
            <a:r>
              <a:rPr lang="fa-IR" sz="2400" dirty="0">
                <a:solidFill>
                  <a:schemeClr val="tx1"/>
                </a:solidFill>
                <a:cs typeface="B Nazanin" panose="00000400000000000000" pitchFamily="2" charset="-78"/>
              </a:rPr>
              <a:t>در حال حاضر تست بدون استرس پرکاربردترین روش اولیه ای است که برای ارزیابی سلامت جنین بکار می رود و در سیستم تست پروفایل بیوفیزیکی نیز وارد شده است </a:t>
            </a:r>
            <a:r>
              <a:rPr lang="fa-IR" sz="2400" dirty="0" smtClean="0">
                <a:solidFill>
                  <a:schemeClr val="tx1"/>
                </a:solidFill>
                <a:cs typeface="B Nazanin" panose="00000400000000000000" pitchFamily="2" charset="-78"/>
              </a:rPr>
              <a:t>. جنین </a:t>
            </a:r>
            <a:r>
              <a:rPr lang="fa-IR" sz="2400" dirty="0">
                <a:solidFill>
                  <a:schemeClr val="tx1"/>
                </a:solidFill>
                <a:cs typeface="B Nazanin" panose="00000400000000000000" pitchFamily="2" charset="-78"/>
              </a:rPr>
              <a:t>نرمال سیکل های خواب و بیداری </a:t>
            </a:r>
            <a:r>
              <a:rPr lang="fa-IR" sz="2400" dirty="0" smtClean="0">
                <a:solidFill>
                  <a:schemeClr val="tx1"/>
                </a:solidFill>
                <a:cs typeface="B Nazanin" panose="00000400000000000000" pitchFamily="2" charset="-78"/>
              </a:rPr>
              <a:t>20 </a:t>
            </a:r>
            <a:r>
              <a:rPr lang="fa-IR" sz="2400" dirty="0">
                <a:solidFill>
                  <a:schemeClr val="tx1"/>
                </a:solidFill>
                <a:cs typeface="B Nazanin" panose="00000400000000000000" pitchFamily="2" charset="-78"/>
              </a:rPr>
              <a:t>تا </a:t>
            </a:r>
            <a:r>
              <a:rPr lang="fa-IR" sz="2400" dirty="0" smtClean="0">
                <a:solidFill>
                  <a:schemeClr val="tx1"/>
                </a:solidFill>
                <a:cs typeface="B Nazanin" panose="00000400000000000000" pitchFamily="2" charset="-78"/>
              </a:rPr>
              <a:t>75دقیقه </a:t>
            </a:r>
            <a:r>
              <a:rPr lang="fa-IR" sz="2400" dirty="0">
                <a:solidFill>
                  <a:schemeClr val="tx1"/>
                </a:solidFill>
                <a:cs typeface="B Nazanin" panose="00000400000000000000" pitchFamily="2" charset="-78"/>
              </a:rPr>
              <a:t>ای دارد که طول این سیکل ها با پیشرفت حاملگی افزایش می یابد . با حرکات بدن جنین ، </a:t>
            </a:r>
            <a:r>
              <a:rPr lang="fa-IR" sz="2400" dirty="0" smtClean="0">
                <a:solidFill>
                  <a:schemeClr val="tx1"/>
                </a:solidFill>
                <a:cs typeface="B Nazanin" panose="00000400000000000000" pitchFamily="2" charset="-78"/>
              </a:rPr>
              <a:t>صدای قلب جنین بطور </a:t>
            </a:r>
            <a:r>
              <a:rPr lang="fa-IR" sz="2400" dirty="0">
                <a:solidFill>
                  <a:schemeClr val="tx1"/>
                </a:solidFill>
                <a:cs typeface="B Nazanin" panose="00000400000000000000" pitchFamily="2" charset="-78"/>
              </a:rPr>
              <a:t>نرمال دچار </a:t>
            </a:r>
            <a:r>
              <a:rPr lang="fa-IR" sz="2400" dirty="0" smtClean="0">
                <a:solidFill>
                  <a:schemeClr val="tx1"/>
                </a:solidFill>
                <a:cs typeface="B Nazanin" panose="00000400000000000000" pitchFamily="2" charset="-78"/>
              </a:rPr>
              <a:t>شتاب می شود . در این تست حرکات </a:t>
            </a:r>
            <a:r>
              <a:rPr lang="fa-IR" sz="2400" dirty="0">
                <a:solidFill>
                  <a:schemeClr val="tx1"/>
                </a:solidFill>
                <a:cs typeface="B Nazanin" panose="00000400000000000000" pitchFamily="2" charset="-78"/>
              </a:rPr>
              <a:t>جنین توسط مادر درک می شود و ثبت  می گردد و </a:t>
            </a:r>
            <a:r>
              <a:rPr lang="fa-IR" sz="2400" dirty="0" smtClean="0">
                <a:solidFill>
                  <a:schemeClr val="tx1"/>
                </a:solidFill>
                <a:cs typeface="B Nazanin" panose="00000400000000000000" pitchFamily="2" charset="-78"/>
              </a:rPr>
              <a:t>صدای قلب جنین با داپلر </a:t>
            </a:r>
            <a:r>
              <a:rPr lang="fa-IR" sz="2400" dirty="0">
                <a:solidFill>
                  <a:schemeClr val="tx1"/>
                </a:solidFill>
                <a:cs typeface="B Nazanin" panose="00000400000000000000" pitchFamily="2" charset="-78"/>
              </a:rPr>
              <a:t>تحت مانیتورنیگ قرار می گیرد و نتیجه ی تست به یکی از 2 صورت زیر است </a:t>
            </a:r>
            <a:r>
              <a:rPr lang="fa-IR" sz="2400" dirty="0" smtClean="0">
                <a:solidFill>
                  <a:schemeClr val="tx1"/>
                </a:solidFill>
                <a:cs typeface="B Nazanin" panose="00000400000000000000" pitchFamily="2" charset="-78"/>
              </a:rPr>
              <a:t>:</a:t>
            </a:r>
            <a:endParaRPr lang="fa-IR" sz="2400" dirty="0">
              <a:solidFill>
                <a:schemeClr val="tx1"/>
              </a:solidFill>
              <a:cs typeface="B Nazanin" panose="00000400000000000000" pitchFamily="2" charset="-78"/>
            </a:endParaRPr>
          </a:p>
          <a:p>
            <a:pPr algn="r"/>
            <a:r>
              <a:rPr lang="fa-IR" sz="2400" dirty="0" smtClean="0">
                <a:solidFill>
                  <a:schemeClr val="tx1"/>
                </a:solidFill>
                <a:cs typeface="B Nazanin" panose="00000400000000000000" pitchFamily="2" charset="-78"/>
              </a:rPr>
              <a:t> ) واکنشی </a:t>
            </a:r>
            <a:r>
              <a:rPr lang="en-US" sz="2400" dirty="0" smtClean="0">
                <a:solidFill>
                  <a:schemeClr val="tx1"/>
                </a:solidFill>
                <a:cs typeface="B Nazanin" panose="00000400000000000000" pitchFamily="2" charset="-78"/>
              </a:rPr>
              <a:t>Reactive</a:t>
            </a:r>
            <a:r>
              <a:rPr lang="fa-IR" sz="2400" dirty="0" smtClean="0">
                <a:solidFill>
                  <a:schemeClr val="tx1"/>
                </a:solidFill>
                <a:cs typeface="B Nazanin" panose="00000400000000000000" pitchFamily="2" charset="-78"/>
              </a:rPr>
              <a:t>(</a:t>
            </a:r>
            <a:r>
              <a:rPr lang="en-US" sz="2400" dirty="0" smtClean="0">
                <a:solidFill>
                  <a:schemeClr val="tx1"/>
                </a:solidFill>
                <a:cs typeface="B Nazanin" panose="00000400000000000000" pitchFamily="2" charset="-78"/>
              </a:rPr>
              <a:t> </a:t>
            </a:r>
          </a:p>
          <a:p>
            <a:pPr algn="r"/>
            <a:r>
              <a:rPr lang="fa-IR" sz="2400" dirty="0" smtClean="0">
                <a:solidFill>
                  <a:schemeClr val="tx1"/>
                </a:solidFill>
                <a:cs typeface="B Nazanin" panose="00000400000000000000" pitchFamily="2" charset="-78"/>
              </a:rPr>
              <a:t>) غیر </a:t>
            </a:r>
            <a:r>
              <a:rPr lang="fa-IR" sz="2400" dirty="0">
                <a:solidFill>
                  <a:schemeClr val="tx1"/>
                </a:solidFill>
                <a:cs typeface="B Nazanin" panose="00000400000000000000" pitchFamily="2" charset="-78"/>
              </a:rPr>
              <a:t>واکنشی </a:t>
            </a:r>
            <a:r>
              <a:rPr lang="en-US" sz="2400" dirty="0">
                <a:solidFill>
                  <a:schemeClr val="tx1"/>
                </a:solidFill>
                <a:cs typeface="B Nazanin" panose="00000400000000000000" pitchFamily="2" charset="-78"/>
              </a:rPr>
              <a:t>Non </a:t>
            </a:r>
            <a:r>
              <a:rPr lang="en-US" sz="2400" dirty="0" smtClean="0">
                <a:solidFill>
                  <a:schemeClr val="tx1"/>
                </a:solidFill>
                <a:cs typeface="B Nazanin" panose="00000400000000000000" pitchFamily="2" charset="-78"/>
              </a:rPr>
              <a:t>Reactive</a:t>
            </a:r>
            <a:r>
              <a:rPr lang="fa-IR" sz="2400" dirty="0" smtClean="0">
                <a:solidFill>
                  <a:schemeClr val="tx1"/>
                </a:solidFill>
                <a:cs typeface="B Nazanin" panose="00000400000000000000" pitchFamily="2" charset="-78"/>
              </a:rPr>
              <a:t>(</a:t>
            </a:r>
            <a:r>
              <a:rPr lang="en-US" sz="2400" dirty="0" smtClean="0">
                <a:solidFill>
                  <a:schemeClr val="tx1"/>
                </a:solidFill>
                <a:cs typeface="B Nazanin" panose="00000400000000000000" pitchFamily="2" charset="-78"/>
              </a:rPr>
              <a:t> </a:t>
            </a:r>
            <a:endParaRPr lang="en-US" sz="2400" dirty="0">
              <a:solidFill>
                <a:schemeClr val="tx1"/>
              </a:solidFill>
              <a:cs typeface="B Nazanin" panose="00000400000000000000" pitchFamily="2" charset="-78"/>
            </a:endParaRPr>
          </a:p>
          <a:p>
            <a:pPr algn="r"/>
            <a:endParaRPr lang="en-US" sz="2400" dirty="0" smtClean="0">
              <a:solidFill>
                <a:schemeClr val="tx1"/>
              </a:solidFill>
              <a:cs typeface="B Nazanin" panose="00000400000000000000" pitchFamily="2" charset="-78"/>
            </a:endParaRPr>
          </a:p>
          <a:p>
            <a:pPr algn="r"/>
            <a:endParaRPr lang="en-US" sz="2000" dirty="0">
              <a:solidFill>
                <a:schemeClr val="tx1"/>
              </a:solidFill>
              <a:cs typeface="B Nazanin" panose="00000400000000000000" pitchFamily="2" charset="-78"/>
            </a:endParaRPr>
          </a:p>
          <a:p>
            <a:pPr algn="r"/>
            <a:endParaRPr lang="en-US" sz="2000" dirty="0" smtClean="0">
              <a:solidFill>
                <a:schemeClr val="tx1"/>
              </a:solidFill>
              <a:cs typeface="B Nazanin" panose="00000400000000000000" pitchFamily="2" charset="-78"/>
            </a:endParaRPr>
          </a:p>
          <a:p>
            <a:pPr algn="r"/>
            <a:endParaRPr lang="en-US" sz="2000" dirty="0">
              <a:solidFill>
                <a:schemeClr val="tx1"/>
              </a:solidFill>
              <a:cs typeface="B Nazanin" panose="00000400000000000000" pitchFamily="2" charset="-78"/>
            </a:endParaRPr>
          </a:p>
          <a:p>
            <a:pPr algn="r"/>
            <a:endParaRPr lang="en-US" sz="2000" dirty="0" smtClean="0">
              <a:solidFill>
                <a:schemeClr val="tx1"/>
              </a:solidFill>
              <a:cs typeface="B Nazanin" panose="00000400000000000000" pitchFamily="2" charset="-78"/>
            </a:endParaRPr>
          </a:p>
          <a:p>
            <a:pPr algn="r"/>
            <a:endParaRPr lang="en-US" sz="2000" dirty="0">
              <a:solidFill>
                <a:schemeClr val="tx1"/>
              </a:solidFill>
              <a:cs typeface="B Nazanin" panose="00000400000000000000" pitchFamily="2" charset="-78"/>
            </a:endParaRPr>
          </a:p>
          <a:p>
            <a:pPr algn="r"/>
            <a:endParaRPr lang="en-US" sz="2000" dirty="0" smtClean="0">
              <a:solidFill>
                <a:schemeClr val="tx1"/>
              </a:solidFill>
              <a:cs typeface="B Nazanin" panose="00000400000000000000" pitchFamily="2" charset="-78"/>
            </a:endParaRPr>
          </a:p>
          <a:p>
            <a:pPr algn="r"/>
            <a:endParaRPr lang="en-US" sz="2000" dirty="0">
              <a:solidFill>
                <a:schemeClr val="tx1"/>
              </a:solidFill>
              <a:cs typeface="B Nazanin" panose="00000400000000000000" pitchFamily="2" charset="-78"/>
            </a:endParaRPr>
          </a:p>
          <a:p>
            <a:pPr algn="r"/>
            <a:endParaRPr lang="en-US" sz="2000" dirty="0" smtClean="0">
              <a:solidFill>
                <a:schemeClr val="tx1"/>
              </a:solidFill>
              <a:cs typeface="B Nazanin" panose="00000400000000000000" pitchFamily="2" charset="-78"/>
            </a:endParaRPr>
          </a:p>
          <a:p>
            <a:pPr algn="r"/>
            <a:endParaRPr lang="en-US" sz="2000" dirty="0">
              <a:solidFill>
                <a:schemeClr val="tx1"/>
              </a:solidFill>
              <a:cs typeface="B Nazanin" panose="00000400000000000000" pitchFamily="2" charset="-78"/>
            </a:endParaRPr>
          </a:p>
          <a:p>
            <a:pPr algn="r"/>
            <a:endParaRPr lang="en-US" sz="2000" dirty="0" smtClean="0">
              <a:solidFill>
                <a:schemeClr val="tx1"/>
              </a:solidFill>
              <a:cs typeface="B Nazanin" panose="00000400000000000000" pitchFamily="2" charset="-78"/>
            </a:endParaRPr>
          </a:p>
          <a:p>
            <a:pPr algn="r"/>
            <a:endParaRPr lang="en-US" sz="2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920751284"/>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600" b="1" dirty="0">
                <a:cs typeface="B Nazanin" panose="00000400000000000000" pitchFamily="2" charset="-78"/>
              </a:rPr>
              <a:t>موارد کاربرد تست بدون استرس </a:t>
            </a:r>
            <a:endParaRPr lang="en-US" sz="3600" b="1" dirty="0">
              <a:cs typeface="B Nazanin" panose="00000400000000000000" pitchFamily="2" charset="-78"/>
            </a:endParaRPr>
          </a:p>
        </p:txBody>
      </p:sp>
      <p:sp>
        <p:nvSpPr>
          <p:cNvPr id="5" name="Rectangle 4"/>
          <p:cNvSpPr/>
          <p:nvPr/>
        </p:nvSpPr>
        <p:spPr>
          <a:xfrm>
            <a:off x="1154954" y="685800"/>
            <a:ext cx="8825658" cy="3785652"/>
          </a:xfrm>
          <a:prstGeom prst="rect">
            <a:avLst/>
          </a:prstGeom>
        </p:spPr>
        <p:txBody>
          <a:bodyPr wrap="square">
            <a:spAutoFit/>
          </a:bodyPr>
          <a:lstStyle/>
          <a:p>
            <a:pPr algn="r"/>
            <a:endParaRPr lang="fa-IR" sz="2400" dirty="0">
              <a:cs typeface="B Nazanin" panose="00000400000000000000" pitchFamily="2" charset="-78"/>
            </a:endParaRPr>
          </a:p>
          <a:p>
            <a:pPr algn="r"/>
            <a:r>
              <a:rPr lang="fa-IR" sz="2400" dirty="0">
                <a:cs typeface="B Nazanin" panose="00000400000000000000" pitchFamily="2" charset="-78"/>
              </a:rPr>
              <a:t>  کنترل حاملیگی های پرخطر که شامل آن دسته از حاملیگی های است </a:t>
            </a:r>
            <a:r>
              <a:rPr lang="fa-IR" sz="2400" dirty="0" smtClean="0">
                <a:cs typeface="B Nazanin" panose="00000400000000000000" pitchFamily="2" charset="-78"/>
              </a:rPr>
              <a:t>که :</a:t>
            </a:r>
            <a:endParaRPr lang="fa-IR" sz="2400" dirty="0">
              <a:cs typeface="B Nazanin" panose="00000400000000000000" pitchFamily="2" charset="-78"/>
            </a:endParaRPr>
          </a:p>
          <a:p>
            <a:pPr algn="r"/>
            <a:r>
              <a:rPr lang="fa-IR" sz="2400" dirty="0">
                <a:cs typeface="B Nazanin" panose="00000400000000000000" pitchFamily="2" charset="-78"/>
              </a:rPr>
              <a:t>۱. مادر دچار دیابت</a:t>
            </a:r>
          </a:p>
          <a:p>
            <a:pPr algn="r"/>
            <a:r>
              <a:rPr lang="fa-IR" sz="2400" dirty="0">
                <a:cs typeface="B Nazanin" panose="00000400000000000000" pitchFamily="2" charset="-78"/>
              </a:rPr>
              <a:t>۲. فشارخون بالا و القا شده توسط حاملگی بوده </a:t>
            </a:r>
          </a:p>
          <a:p>
            <a:pPr algn="r"/>
            <a:r>
              <a:rPr lang="fa-IR" sz="2400" dirty="0">
                <a:cs typeface="B Nazanin" panose="00000400000000000000" pitchFamily="2" charset="-78"/>
              </a:rPr>
              <a:t>۳. تأخیر در رشد داخل رحمی </a:t>
            </a:r>
          </a:p>
          <a:p>
            <a:pPr algn="r"/>
            <a:r>
              <a:rPr lang="fa-IR" sz="2400" dirty="0">
                <a:cs typeface="B Nazanin" panose="00000400000000000000" pitchFamily="2" charset="-78"/>
              </a:rPr>
              <a:t>۴. چندقلویی</a:t>
            </a:r>
          </a:p>
          <a:p>
            <a:pPr algn="r"/>
            <a:r>
              <a:rPr lang="fa-IR" sz="2400" dirty="0">
                <a:cs typeface="B Nazanin" panose="00000400000000000000" pitchFamily="2" charset="-78"/>
              </a:rPr>
              <a:t>۵. پارگی کیسه آب به طور خود به خودی </a:t>
            </a:r>
          </a:p>
          <a:p>
            <a:pPr algn="r"/>
            <a:r>
              <a:rPr lang="fa-IR" sz="2400" dirty="0">
                <a:cs typeface="B Nazanin" panose="00000400000000000000" pitchFamily="2" charset="-78"/>
              </a:rPr>
              <a:t>۶. حاملگی پست ترم </a:t>
            </a:r>
          </a:p>
          <a:p>
            <a:pPr algn="r"/>
            <a:r>
              <a:rPr lang="fa-IR" sz="2400" dirty="0">
                <a:cs typeface="B Nazanin" panose="00000400000000000000" pitchFamily="2" charset="-78"/>
              </a:rPr>
              <a:t>۷. مرده زایی قبلی</a:t>
            </a:r>
          </a:p>
          <a:p>
            <a:pPr algn="r"/>
            <a:r>
              <a:rPr lang="fa-IR" sz="2400" dirty="0">
                <a:cs typeface="B Nazanin" panose="00000400000000000000" pitchFamily="2" charset="-78"/>
              </a:rPr>
              <a:t>۸. کاهش حرکت جنین</a:t>
            </a:r>
            <a:endParaRPr lang="en-US" sz="2400" dirty="0">
              <a:cs typeface="B Nazanin" panose="00000400000000000000" pitchFamily="2" charset="-78"/>
            </a:endParaRPr>
          </a:p>
        </p:txBody>
      </p:sp>
    </p:spTree>
    <p:extLst>
      <p:ext uri="{BB962C8B-B14F-4D97-AF65-F5344CB8AC3E}">
        <p14:creationId xmlns:p14="http://schemas.microsoft.com/office/powerpoint/2010/main" val="1085066834"/>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srgbClr val="FF0000"/>
                </a:solidFill>
                <a:cs typeface="B Nazanin" panose="00000400000000000000" pitchFamily="2" charset="-78"/>
              </a:rPr>
              <a:t>نحوه انجام </a:t>
            </a:r>
            <a:r>
              <a:rPr lang="fa-IR" b="1" dirty="0" smtClean="0">
                <a:solidFill>
                  <a:srgbClr val="FF0000"/>
                </a:solidFill>
                <a:cs typeface="B Nazanin" panose="00000400000000000000" pitchFamily="2" charset="-78"/>
              </a:rPr>
              <a:t>تست</a:t>
            </a:r>
            <a:r>
              <a:rPr lang="fa-IR" dirty="0">
                <a:solidFill>
                  <a:srgbClr val="FF0000"/>
                </a:solidFill>
              </a:rPr>
              <a:t/>
            </a:r>
            <a:br>
              <a:rPr lang="fa-IR" dirty="0">
                <a:solidFill>
                  <a:srgbClr val="FF0000"/>
                </a:solidFill>
              </a:rPr>
            </a:br>
            <a:endParaRPr lang="en-US" dirty="0">
              <a:solidFill>
                <a:srgbClr val="FF0000"/>
              </a:solidFill>
            </a:endParaRPr>
          </a:p>
        </p:txBody>
      </p:sp>
      <p:sp>
        <p:nvSpPr>
          <p:cNvPr id="3" name="Text Placeholder 2"/>
          <p:cNvSpPr>
            <a:spLocks noGrp="1"/>
          </p:cNvSpPr>
          <p:nvPr>
            <p:ph type="body" idx="1"/>
          </p:nvPr>
        </p:nvSpPr>
        <p:spPr>
          <a:xfrm>
            <a:off x="6400800" y="540913"/>
            <a:ext cx="5409127" cy="6181859"/>
          </a:xfrm>
        </p:spPr>
        <p:txBody>
          <a:bodyPr>
            <a:normAutofit/>
          </a:bodyPr>
          <a:lstStyle/>
          <a:p>
            <a:pPr algn="r"/>
            <a:r>
              <a:rPr lang="fa-IR" sz="2400" dirty="0" smtClean="0">
                <a:solidFill>
                  <a:srgbClr val="FF0000"/>
                </a:solidFill>
                <a:cs typeface="B Nazanin" panose="00000400000000000000" pitchFamily="2" charset="-78"/>
              </a:rPr>
              <a:t>تست </a:t>
            </a:r>
            <a:r>
              <a:rPr lang="fa-IR" sz="2400" dirty="0">
                <a:solidFill>
                  <a:srgbClr val="FF0000"/>
                </a:solidFill>
                <a:cs typeface="B Nazanin" panose="00000400000000000000" pitchFamily="2" charset="-78"/>
              </a:rPr>
              <a:t>بدون استرس با استفاده از دستگاه مانیتورینگ خارجی جنین انجام </a:t>
            </a:r>
            <a:r>
              <a:rPr lang="fa-IR" sz="2400" dirty="0" smtClean="0">
                <a:solidFill>
                  <a:srgbClr val="FF0000"/>
                </a:solidFill>
                <a:cs typeface="B Nazanin" panose="00000400000000000000" pitchFamily="2" charset="-78"/>
              </a:rPr>
              <a:t>می شود</a:t>
            </a:r>
            <a:r>
              <a:rPr lang="fa-IR" sz="2400" dirty="0">
                <a:solidFill>
                  <a:srgbClr val="FF0000"/>
                </a:solidFill>
                <a:cs typeface="B Nazanin" panose="00000400000000000000" pitchFamily="2" charset="-78"/>
              </a:rPr>
              <a:t>.</a:t>
            </a:r>
          </a:p>
          <a:p>
            <a:pPr algn="r"/>
            <a:r>
              <a:rPr lang="fa-IR" sz="2400" dirty="0">
                <a:solidFill>
                  <a:srgbClr val="FF0000"/>
                </a:solidFill>
                <a:cs typeface="B Nazanin" panose="00000400000000000000" pitchFamily="2" charset="-78"/>
              </a:rPr>
              <a:t>مادر دروضعییت نیمه نشسته و خوابیده به طرف چپ قرار </a:t>
            </a:r>
            <a:r>
              <a:rPr lang="fa-IR" sz="2400" dirty="0" smtClean="0">
                <a:solidFill>
                  <a:srgbClr val="FF0000"/>
                </a:solidFill>
                <a:cs typeface="B Nazanin" panose="00000400000000000000" pitchFamily="2" charset="-78"/>
              </a:rPr>
              <a:t>می گیرد </a:t>
            </a:r>
            <a:r>
              <a:rPr lang="fa-IR" sz="2400" dirty="0">
                <a:solidFill>
                  <a:srgbClr val="FF0000"/>
                </a:solidFill>
                <a:cs typeface="B Nazanin" panose="00000400000000000000" pitchFamily="2" charset="-78"/>
              </a:rPr>
              <a:t>سپس مبدل اولتراسونیک پس از آغشته شدن  به ژل مخصوص توسط کمربند در قسمتی که ضربان قلب بصورت واضح شنیده </a:t>
            </a:r>
            <a:r>
              <a:rPr lang="fa-IR" sz="2400" dirty="0" smtClean="0">
                <a:solidFill>
                  <a:srgbClr val="FF0000"/>
                </a:solidFill>
                <a:cs typeface="B Nazanin" panose="00000400000000000000" pitchFamily="2" charset="-78"/>
              </a:rPr>
              <a:t>می شود </a:t>
            </a:r>
            <a:r>
              <a:rPr lang="fa-IR" sz="2400" dirty="0">
                <a:solidFill>
                  <a:srgbClr val="FF0000"/>
                </a:solidFill>
                <a:cs typeface="B Nazanin" panose="00000400000000000000" pitchFamily="2" charset="-78"/>
              </a:rPr>
              <a:t>قرار </a:t>
            </a:r>
            <a:r>
              <a:rPr lang="fa-IR" sz="2400" dirty="0" smtClean="0">
                <a:solidFill>
                  <a:srgbClr val="FF0000"/>
                </a:solidFill>
                <a:cs typeface="B Nazanin" panose="00000400000000000000" pitchFamily="2" charset="-78"/>
              </a:rPr>
              <a:t>می گیرد</a:t>
            </a:r>
            <a:r>
              <a:rPr lang="fa-IR" sz="2400" dirty="0">
                <a:solidFill>
                  <a:srgbClr val="FF0000"/>
                </a:solidFill>
                <a:cs typeface="B Nazanin" panose="00000400000000000000" pitchFamily="2" charset="-78"/>
              </a:rPr>
              <a:t>. فشار خون مادر قبل از شروع تست و سپس هر 10 دقیقه چک </a:t>
            </a:r>
            <a:r>
              <a:rPr lang="fa-IR" sz="2400" dirty="0" smtClean="0">
                <a:solidFill>
                  <a:srgbClr val="FF0000"/>
                </a:solidFill>
                <a:cs typeface="B Nazanin" panose="00000400000000000000" pitchFamily="2" charset="-78"/>
              </a:rPr>
              <a:t>می شود </a:t>
            </a:r>
            <a:r>
              <a:rPr lang="fa-IR" sz="2400" dirty="0">
                <a:solidFill>
                  <a:srgbClr val="FF0000"/>
                </a:solidFill>
                <a:cs typeface="B Nazanin" panose="00000400000000000000" pitchFamily="2" charset="-78"/>
              </a:rPr>
              <a:t>چنانچه افت و یا افزایش ناگهانی فشار خون مشاهده شود وضعیت اصلاح شده و مجددا تست انجام </a:t>
            </a:r>
            <a:r>
              <a:rPr lang="fa-IR" sz="2400" dirty="0" smtClean="0">
                <a:solidFill>
                  <a:srgbClr val="FF0000"/>
                </a:solidFill>
                <a:cs typeface="B Nazanin" panose="00000400000000000000" pitchFamily="2" charset="-78"/>
              </a:rPr>
              <a:t>می شود</a:t>
            </a:r>
            <a:r>
              <a:rPr lang="fa-IR" sz="2400" dirty="0">
                <a:solidFill>
                  <a:srgbClr val="FF0000"/>
                </a:solidFill>
                <a:cs typeface="B Nazanin" panose="00000400000000000000" pitchFamily="2" charset="-78"/>
              </a:rPr>
              <a:t>. این تست در هر زمان بعد از 26 تا 28 هفتگی بارداری توصیه می‌شود.</a:t>
            </a:r>
          </a:p>
          <a:p>
            <a:pPr algn="r"/>
            <a:endParaRPr lang="en-US" dirty="0">
              <a:solidFill>
                <a:srgbClr val="FF0000"/>
              </a:solidFill>
            </a:endParaRPr>
          </a:p>
        </p:txBody>
      </p:sp>
    </p:spTree>
    <p:extLst>
      <p:ext uri="{BB962C8B-B14F-4D97-AF65-F5344CB8AC3E}">
        <p14:creationId xmlns:p14="http://schemas.microsoft.com/office/powerpoint/2010/main" val="49585529"/>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865" y="540912"/>
            <a:ext cx="9792087" cy="425003"/>
          </a:xfrm>
        </p:spPr>
        <p:txBody>
          <a:bodyPr/>
          <a:lstStyle/>
          <a:p>
            <a:pPr algn="ctr"/>
            <a:r>
              <a:rPr lang="fa-IR" sz="3600" b="1" dirty="0">
                <a:solidFill>
                  <a:srgbClr val="FFFF00"/>
                </a:solidFill>
                <a:cs typeface="B Nazanin" panose="00000400000000000000" pitchFamily="2" charset="-78"/>
              </a:rPr>
              <a:t>تسریع ضربان قلب </a:t>
            </a:r>
            <a:endParaRPr lang="en-US" sz="3600" b="1" dirty="0">
              <a:solidFill>
                <a:srgbClr val="FFFF00"/>
              </a:solidFill>
              <a:cs typeface="B Nazanin" panose="00000400000000000000" pitchFamily="2" charset="-78"/>
            </a:endParaRPr>
          </a:p>
        </p:txBody>
      </p:sp>
      <p:sp>
        <p:nvSpPr>
          <p:cNvPr id="3" name="Subtitle 2"/>
          <p:cNvSpPr>
            <a:spLocks noGrp="1"/>
          </p:cNvSpPr>
          <p:nvPr>
            <p:ph type="subTitle" idx="1"/>
          </p:nvPr>
        </p:nvSpPr>
        <p:spPr>
          <a:xfrm>
            <a:off x="948892" y="965915"/>
            <a:ext cx="10436031" cy="5215944"/>
          </a:xfrm>
        </p:spPr>
        <p:txBody>
          <a:bodyPr>
            <a:noAutofit/>
          </a:bodyPr>
          <a:lstStyle/>
          <a:p>
            <a:pPr algn="r"/>
            <a:r>
              <a:rPr lang="fa-IR" sz="2400" dirty="0" smtClean="0">
                <a:solidFill>
                  <a:srgbClr val="FFFF00"/>
                </a:solidFill>
                <a:cs typeface="B Nazanin" panose="00000400000000000000" pitchFamily="2" charset="-78"/>
              </a:rPr>
              <a:t>آزمایش </a:t>
            </a:r>
            <a:r>
              <a:rPr lang="fa-IR" sz="2400" dirty="0">
                <a:solidFill>
                  <a:srgbClr val="FFFF00"/>
                </a:solidFill>
                <a:cs typeface="B Nazanin" panose="00000400000000000000" pitchFamily="2" charset="-78"/>
              </a:rPr>
              <a:t>بدون استرس بر این پایه استوار است که تعداد ضربان قلب در جنین هایی که فاقد اسیدوز ( اسیدوز به علت هیپوکسی یا دپرسیون نورولوژیک ) هستند، در پاسخ به حرکات جنین به صورت گذرا تسریع می شود.</a:t>
            </a:r>
          </a:p>
          <a:p>
            <a:pPr algn="r"/>
            <a:r>
              <a:rPr lang="fa-IR" sz="2400" dirty="0">
                <a:solidFill>
                  <a:srgbClr val="FFFF00"/>
                </a:solidFill>
                <a:cs typeface="B Nazanin" panose="00000400000000000000" pitchFamily="2" charset="-78"/>
              </a:rPr>
              <a:t>برخی دستگاه ها دکمه ای داشته که به مادر داده می شود که با حرکت جنین، با فشار دادن آن دکمه حرکت جنین بر روی نوار ثبت می شود.</a:t>
            </a:r>
          </a:p>
          <a:p>
            <a:pPr algn="r"/>
            <a:r>
              <a:rPr lang="fa-IR" sz="2400" dirty="0">
                <a:solidFill>
                  <a:srgbClr val="FFFF00"/>
                </a:solidFill>
                <a:cs typeface="B Nazanin" panose="00000400000000000000" pitchFamily="2" charset="-78"/>
              </a:rPr>
              <a:t>در جنین های پره ترم کاهش تعداد تسریع </a:t>
            </a:r>
            <a:r>
              <a:rPr lang="fa-IR" sz="2400" dirty="0" smtClean="0">
                <a:solidFill>
                  <a:srgbClr val="FFFF00"/>
                </a:solidFill>
                <a:cs typeface="B Nazanin" panose="00000400000000000000" pitchFamily="2" charset="-78"/>
              </a:rPr>
              <a:t>(شتاب ) مشاهده </a:t>
            </a:r>
            <a:r>
              <a:rPr lang="fa-IR" sz="2400" dirty="0">
                <a:solidFill>
                  <a:srgbClr val="FFFF00"/>
                </a:solidFill>
                <a:cs typeface="B Nazanin" panose="00000400000000000000" pitchFamily="2" charset="-78"/>
              </a:rPr>
              <a:t>می شود که دلیل آن کمتر از </a:t>
            </a:r>
            <a:r>
              <a:rPr lang="fa-IR" sz="2400" dirty="0" smtClean="0">
                <a:solidFill>
                  <a:srgbClr val="FFFF00"/>
                </a:solidFill>
                <a:cs typeface="B Nazanin" panose="00000400000000000000" pitchFamily="2" charset="-78"/>
              </a:rPr>
              <a:t>حد طبیعی </a:t>
            </a:r>
            <a:r>
              <a:rPr lang="fa-IR" sz="2400" dirty="0">
                <a:solidFill>
                  <a:srgbClr val="FFFF00"/>
                </a:solidFill>
                <a:cs typeface="B Nazanin" panose="00000400000000000000" pitchFamily="2" charset="-78"/>
              </a:rPr>
              <a:t>بودن فشار اکسیژن </a:t>
            </a:r>
            <a:r>
              <a:rPr lang="fa-IR" sz="2400" dirty="0" smtClean="0">
                <a:solidFill>
                  <a:srgbClr val="FFFF00"/>
                </a:solidFill>
                <a:cs typeface="B Nazanin" panose="00000400000000000000" pitchFamily="2" charset="-78"/>
              </a:rPr>
              <a:t>خون </a:t>
            </a:r>
            <a:r>
              <a:rPr lang="fa-IR" sz="2400" dirty="0">
                <a:solidFill>
                  <a:srgbClr val="FFFF00"/>
                </a:solidFill>
                <a:cs typeface="B Nazanin" panose="00000400000000000000" pitchFamily="2" charset="-78"/>
              </a:rPr>
              <a:t>شریان نافی در این جنین ها است.</a:t>
            </a:r>
          </a:p>
          <a:p>
            <a:pPr algn="r"/>
            <a:r>
              <a:rPr lang="fa-IR" sz="2400" dirty="0">
                <a:solidFill>
                  <a:srgbClr val="FFFF00"/>
                </a:solidFill>
                <a:cs typeface="B Nazanin" panose="00000400000000000000" pitchFamily="2" charset="-78"/>
              </a:rPr>
              <a:t>سن حاملگی، تسریع و یا واکنش پذیری ضربان قلب جنین را تحت تأثیر قرار می دهد. با بالا رفتن سن حاملگی، درصد تعداد حرکات بدنی همراه با تسریع ضربان و همچنین دامنه ی این تسریع ها افزایش پیدا می کند.</a:t>
            </a:r>
          </a:p>
          <a:p>
            <a:pPr algn="r"/>
            <a:r>
              <a:rPr lang="fa-IR" sz="2400" dirty="0">
                <a:solidFill>
                  <a:srgbClr val="FFFF00"/>
                </a:solidFill>
                <a:cs typeface="B Nazanin" panose="00000400000000000000" pitchFamily="2" charset="-78"/>
              </a:rPr>
              <a:t>در کارگاه پایش جنین که توسط « مؤسسه ی ملی سلامت کودک و تکامل انسان » برگزار گردید، الگوی تسریع بر اساس سن حاملگی تعریف شد. </a:t>
            </a:r>
          </a:p>
          <a:p>
            <a:pPr algn="r"/>
            <a:r>
              <a:rPr lang="fa-IR" sz="2400" dirty="0">
                <a:solidFill>
                  <a:srgbClr val="FFFF00"/>
                </a:solidFill>
                <a:cs typeface="B Nazanin" panose="00000400000000000000" pitchFamily="2" charset="-78"/>
              </a:rPr>
              <a:t>اوج تسریع 15 ضربه یا بیشتر بالای تعداد پایه است و درجنین های 32 هفته ای یا بزرگتر، تسریع به مدت 15 ثانیه یا بیشتر، اما کمتر از 2 دقیقه طول </a:t>
            </a:r>
            <a:r>
              <a:rPr lang="fa-IR" sz="2400" dirty="0" smtClean="0">
                <a:solidFill>
                  <a:srgbClr val="FFFF00"/>
                </a:solidFill>
                <a:cs typeface="B Nazanin" panose="00000400000000000000" pitchFamily="2" charset="-78"/>
              </a:rPr>
              <a:t>می کشد</a:t>
            </a:r>
            <a:r>
              <a:rPr lang="fa-IR" sz="2400" dirty="0">
                <a:solidFill>
                  <a:srgbClr val="FFFF00"/>
                </a:solidFill>
                <a:cs typeface="B Nazanin" panose="00000400000000000000" pitchFamily="2" charset="-78"/>
              </a:rPr>
              <a:t>. قبل از هفته ی 32 حاملگی، تسریع به صورت حداکثر 10 ضربه یا بیشتر فراتر از حد پایه به مدت 10 ثانیه یا بیشتر تعریف </a:t>
            </a:r>
            <a:r>
              <a:rPr lang="fa-IR" sz="2400" dirty="0" smtClean="0">
                <a:solidFill>
                  <a:srgbClr val="FFFF00"/>
                </a:solidFill>
                <a:cs typeface="B Nazanin" panose="00000400000000000000" pitchFamily="2" charset="-78"/>
              </a:rPr>
              <a:t>می شود</a:t>
            </a:r>
            <a:r>
              <a:rPr lang="fa-IR" sz="2000" dirty="0">
                <a:solidFill>
                  <a:srgbClr val="FFFF00"/>
                </a:solidFill>
                <a:cs typeface="B Nazanin" panose="00000400000000000000" pitchFamily="2" charset="-78"/>
              </a:rPr>
              <a:t>. </a:t>
            </a:r>
          </a:p>
          <a:p>
            <a:pPr algn="r"/>
            <a:endParaRPr lang="en-US" sz="2000" dirty="0">
              <a:solidFill>
                <a:srgbClr val="FFFF00"/>
              </a:solidFill>
              <a:cs typeface="B Nazanin" panose="00000400000000000000" pitchFamily="2" charset="-78"/>
            </a:endParaRPr>
          </a:p>
        </p:txBody>
      </p:sp>
    </p:spTree>
    <p:extLst>
      <p:ext uri="{BB962C8B-B14F-4D97-AF65-F5344CB8AC3E}">
        <p14:creationId xmlns:p14="http://schemas.microsoft.com/office/powerpoint/2010/main" val="3585118377"/>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FF0000"/>
                </a:solidFill>
                <a:cs typeface="B Nazanin" panose="00000400000000000000" pitchFamily="2" charset="-78"/>
              </a:rPr>
              <a:t>NST</a:t>
            </a:r>
            <a:r>
              <a:rPr lang="fa-IR" sz="4000" b="1" dirty="0" smtClean="0">
                <a:solidFill>
                  <a:srgbClr val="FF0000"/>
                </a:solidFill>
                <a:cs typeface="B Nazanin" panose="00000400000000000000" pitchFamily="2" charset="-78"/>
              </a:rPr>
              <a:t>فواصل انجام </a:t>
            </a:r>
            <a:endParaRPr lang="en-US" sz="4000" b="1" dirty="0">
              <a:solidFill>
                <a:srgbClr val="FF0000"/>
              </a:solidFill>
              <a:cs typeface="B Nazanin" panose="00000400000000000000" pitchFamily="2" charset="-78"/>
            </a:endParaRPr>
          </a:p>
        </p:txBody>
      </p:sp>
      <p:sp>
        <p:nvSpPr>
          <p:cNvPr id="3" name="Text Placeholder 2"/>
          <p:cNvSpPr>
            <a:spLocks noGrp="1"/>
          </p:cNvSpPr>
          <p:nvPr>
            <p:ph type="body" idx="1"/>
          </p:nvPr>
        </p:nvSpPr>
        <p:spPr>
          <a:xfrm>
            <a:off x="759854" y="2603502"/>
            <a:ext cx="3536978" cy="576261"/>
          </a:xfrm>
        </p:spPr>
        <p:txBody>
          <a:bodyPr/>
          <a:lstStyle/>
          <a:p>
            <a:pPr algn="r"/>
            <a:r>
              <a:rPr lang="fa-IR" dirty="0">
                <a:solidFill>
                  <a:srgbClr val="00B0F0"/>
                </a:solidFill>
                <a:cs typeface="B Nazanin" panose="00000400000000000000" pitchFamily="2" charset="-78"/>
              </a:rPr>
              <a:t>•        در زمان بستری در بیمارستان در مورد :</a:t>
            </a:r>
            <a:endParaRPr lang="en-US" dirty="0">
              <a:solidFill>
                <a:srgbClr val="00B0F0"/>
              </a:solidFill>
              <a:cs typeface="B Nazanin" panose="00000400000000000000" pitchFamily="2" charset="-78"/>
            </a:endParaRPr>
          </a:p>
        </p:txBody>
      </p:sp>
      <p:sp>
        <p:nvSpPr>
          <p:cNvPr id="4" name="Text Placeholder 3"/>
          <p:cNvSpPr>
            <a:spLocks noGrp="1"/>
          </p:cNvSpPr>
          <p:nvPr>
            <p:ph type="body" sz="half" idx="15"/>
          </p:nvPr>
        </p:nvSpPr>
        <p:spPr>
          <a:xfrm>
            <a:off x="1154953" y="3670479"/>
            <a:ext cx="3141879" cy="2356578"/>
          </a:xfrm>
        </p:spPr>
        <p:txBody>
          <a:bodyPr>
            <a:normAutofit/>
          </a:bodyPr>
          <a:lstStyle/>
          <a:p>
            <a:pPr algn="r"/>
            <a:r>
              <a:rPr lang="en-US" sz="2400" dirty="0">
                <a:solidFill>
                  <a:schemeClr val="tx1"/>
                </a:solidFill>
                <a:cs typeface="B Nazanin" panose="00000400000000000000" pitchFamily="2" charset="-78"/>
              </a:rPr>
              <a:t>PROM</a:t>
            </a:r>
          </a:p>
        </p:txBody>
      </p:sp>
      <p:sp>
        <p:nvSpPr>
          <p:cNvPr id="5" name="Text Placeholder 4"/>
          <p:cNvSpPr>
            <a:spLocks noGrp="1"/>
          </p:cNvSpPr>
          <p:nvPr>
            <p:ph type="body" sz="quarter" idx="3"/>
          </p:nvPr>
        </p:nvSpPr>
        <p:spPr>
          <a:xfrm>
            <a:off x="4512721" y="2603502"/>
            <a:ext cx="3375413" cy="345760"/>
          </a:xfrm>
        </p:spPr>
        <p:txBody>
          <a:bodyPr/>
          <a:lstStyle/>
          <a:p>
            <a:pPr algn="r"/>
            <a:r>
              <a:rPr lang="fa-IR" dirty="0">
                <a:solidFill>
                  <a:srgbClr val="FF0000"/>
                </a:solidFill>
                <a:cs typeface="B Nazanin" panose="00000400000000000000" pitchFamily="2" charset="-78"/>
              </a:rPr>
              <a:t>•        </a:t>
            </a:r>
            <a:r>
              <a:rPr lang="fa-IR" dirty="0">
                <a:solidFill>
                  <a:srgbClr val="00B0F0"/>
                </a:solidFill>
                <a:cs typeface="B Nazanin" panose="00000400000000000000" pitchFamily="2" charset="-78"/>
              </a:rPr>
              <a:t>هفته ای دو بار در موارد </a:t>
            </a:r>
            <a:r>
              <a:rPr lang="fa-IR" sz="2000" dirty="0">
                <a:solidFill>
                  <a:srgbClr val="00B0F0"/>
                </a:solidFill>
              </a:rPr>
              <a:t>:</a:t>
            </a:r>
            <a:endParaRPr lang="en-US" sz="2000" dirty="0">
              <a:solidFill>
                <a:srgbClr val="00B0F0"/>
              </a:solidFill>
            </a:endParaRPr>
          </a:p>
        </p:txBody>
      </p:sp>
      <p:sp>
        <p:nvSpPr>
          <p:cNvPr id="6" name="Text Placeholder 5"/>
          <p:cNvSpPr>
            <a:spLocks noGrp="1"/>
          </p:cNvSpPr>
          <p:nvPr>
            <p:ph type="body" sz="half" idx="16"/>
          </p:nvPr>
        </p:nvSpPr>
        <p:spPr>
          <a:xfrm>
            <a:off x="4519076" y="3282794"/>
            <a:ext cx="3147009" cy="2847293"/>
          </a:xfrm>
        </p:spPr>
        <p:txBody>
          <a:bodyPr>
            <a:normAutofit fontScale="92500" lnSpcReduction="20000"/>
          </a:bodyPr>
          <a:lstStyle/>
          <a:p>
            <a:pPr algn="r"/>
            <a:r>
              <a:rPr lang="fa-IR" sz="2600" dirty="0">
                <a:solidFill>
                  <a:schemeClr val="tx1"/>
                </a:solidFill>
                <a:cs typeface="B Nazanin" panose="00000400000000000000" pitchFamily="2" charset="-78"/>
              </a:rPr>
              <a:t>پره اکلامپسی</a:t>
            </a:r>
          </a:p>
          <a:p>
            <a:pPr algn="r"/>
            <a:r>
              <a:rPr lang="fa-IR" sz="2600" dirty="0">
                <a:solidFill>
                  <a:schemeClr val="tx1"/>
                </a:solidFill>
                <a:cs typeface="B Nazanin" panose="00000400000000000000" pitchFamily="2" charset="-78"/>
              </a:rPr>
              <a:t>دوقلویی با اختلاف واضح بین دو قل</a:t>
            </a:r>
          </a:p>
          <a:p>
            <a:pPr algn="r"/>
            <a:r>
              <a:rPr lang="en-US" sz="2600" dirty="0">
                <a:solidFill>
                  <a:schemeClr val="tx1"/>
                </a:solidFill>
                <a:cs typeface="B Nazanin" panose="00000400000000000000" pitchFamily="2" charset="-78"/>
              </a:rPr>
              <a:t>IUGR</a:t>
            </a:r>
          </a:p>
          <a:p>
            <a:pPr algn="r"/>
            <a:r>
              <a:rPr lang="fa-IR" sz="2600" dirty="0">
                <a:solidFill>
                  <a:schemeClr val="tx1"/>
                </a:solidFill>
                <a:cs typeface="B Nazanin" panose="00000400000000000000" pitchFamily="2" charset="-78"/>
              </a:rPr>
              <a:t>حاملگی بعد از ترم ( شروع از </a:t>
            </a:r>
            <a:r>
              <a:rPr lang="fa-IR" sz="2600" dirty="0" smtClean="0">
                <a:solidFill>
                  <a:schemeClr val="tx1"/>
                </a:solidFill>
                <a:cs typeface="B Nazanin" panose="00000400000000000000" pitchFamily="2" charset="-78"/>
              </a:rPr>
              <a:t>هفته</a:t>
            </a:r>
            <a:r>
              <a:rPr lang="en-US" sz="2600" dirty="0" smtClean="0">
                <a:solidFill>
                  <a:schemeClr val="tx1"/>
                </a:solidFill>
                <a:cs typeface="B Nazanin" panose="00000400000000000000" pitchFamily="2" charset="-78"/>
              </a:rPr>
              <a:t> </a:t>
            </a:r>
            <a:r>
              <a:rPr lang="fa-IR" sz="2600" dirty="0" smtClean="0">
                <a:solidFill>
                  <a:schemeClr val="tx1"/>
                </a:solidFill>
                <a:cs typeface="B Nazanin" panose="00000400000000000000" pitchFamily="2" charset="-78"/>
              </a:rPr>
              <a:t>41 </a:t>
            </a:r>
            <a:r>
              <a:rPr lang="fa-IR" sz="2600" dirty="0">
                <a:solidFill>
                  <a:schemeClr val="tx1"/>
                </a:solidFill>
                <a:cs typeface="B Nazanin" panose="00000400000000000000" pitchFamily="2" charset="-78"/>
              </a:rPr>
              <a:t>حاملگی )</a:t>
            </a:r>
          </a:p>
          <a:p>
            <a:pPr algn="r"/>
            <a:r>
              <a:rPr lang="fa-IR" sz="2600" dirty="0">
                <a:solidFill>
                  <a:schemeClr val="tx1"/>
                </a:solidFill>
                <a:cs typeface="B Nazanin" panose="00000400000000000000" pitchFamily="2" charset="-78"/>
              </a:rPr>
              <a:t>اولیگوهیدرآمنیوس</a:t>
            </a:r>
          </a:p>
          <a:p>
            <a:pPr algn="r"/>
            <a:endParaRPr lang="en-US" sz="2000" dirty="0">
              <a:solidFill>
                <a:srgbClr val="FF0000"/>
              </a:solidFill>
            </a:endParaRPr>
          </a:p>
        </p:txBody>
      </p:sp>
      <p:sp>
        <p:nvSpPr>
          <p:cNvPr id="7" name="Text Placeholder 6"/>
          <p:cNvSpPr>
            <a:spLocks noGrp="1"/>
          </p:cNvSpPr>
          <p:nvPr>
            <p:ph type="body" sz="quarter" idx="13"/>
          </p:nvPr>
        </p:nvSpPr>
        <p:spPr>
          <a:xfrm>
            <a:off x="7888134" y="2485623"/>
            <a:ext cx="4127855" cy="694140"/>
          </a:xfrm>
        </p:spPr>
        <p:txBody>
          <a:bodyPr/>
          <a:lstStyle/>
          <a:p>
            <a:pPr algn="r"/>
            <a:r>
              <a:rPr lang="fa-IR" dirty="0">
                <a:solidFill>
                  <a:srgbClr val="00B0F0"/>
                </a:solidFill>
                <a:cs typeface="B Nazanin" panose="00000400000000000000" pitchFamily="2" charset="-78"/>
              </a:rPr>
              <a:t>•        هفته ای یکبار (شروع در هفته 35-32 حاملگی) در موارد :</a:t>
            </a:r>
            <a:endParaRPr lang="en-US" dirty="0">
              <a:solidFill>
                <a:srgbClr val="00B0F0"/>
              </a:solidFill>
              <a:cs typeface="B Nazanin" panose="00000400000000000000" pitchFamily="2" charset="-78"/>
            </a:endParaRPr>
          </a:p>
        </p:txBody>
      </p:sp>
      <p:sp>
        <p:nvSpPr>
          <p:cNvPr id="8" name="Text Placeholder 7"/>
          <p:cNvSpPr>
            <a:spLocks noGrp="1"/>
          </p:cNvSpPr>
          <p:nvPr>
            <p:ph type="body" sz="half" idx="17"/>
          </p:nvPr>
        </p:nvSpPr>
        <p:spPr>
          <a:xfrm>
            <a:off x="8319752" y="3425121"/>
            <a:ext cx="3567448" cy="2562638"/>
          </a:xfrm>
        </p:spPr>
        <p:txBody>
          <a:bodyPr>
            <a:normAutofit/>
          </a:bodyPr>
          <a:lstStyle/>
          <a:p>
            <a:pPr algn="r"/>
            <a:endParaRPr lang="en-US" sz="2000" dirty="0" smtClean="0">
              <a:solidFill>
                <a:srgbClr val="FF0000"/>
              </a:solidFill>
            </a:endParaRPr>
          </a:p>
          <a:p>
            <a:pPr algn="r"/>
            <a:r>
              <a:rPr lang="fa-IR" sz="2400" dirty="0" smtClean="0">
                <a:solidFill>
                  <a:schemeClr val="tx1"/>
                </a:solidFill>
                <a:cs typeface="B Nazanin" panose="00000400000000000000" pitchFamily="2" charset="-78"/>
              </a:rPr>
              <a:t>مرده </a:t>
            </a:r>
            <a:r>
              <a:rPr lang="fa-IR" sz="2400" dirty="0">
                <a:solidFill>
                  <a:schemeClr val="tx1"/>
                </a:solidFill>
                <a:cs typeface="B Nazanin" panose="00000400000000000000" pitchFamily="2" charset="-78"/>
              </a:rPr>
              <a:t>زایی </a:t>
            </a:r>
            <a:r>
              <a:rPr lang="fa-IR" sz="2400" dirty="0" smtClean="0">
                <a:solidFill>
                  <a:schemeClr val="tx1"/>
                </a:solidFill>
                <a:cs typeface="B Nazanin" panose="00000400000000000000" pitchFamily="2" charset="-78"/>
              </a:rPr>
              <a:t>قبلی</a:t>
            </a:r>
            <a:endParaRPr lang="en-US" sz="2400" dirty="0" smtClean="0">
              <a:solidFill>
                <a:schemeClr val="tx1"/>
              </a:solidFill>
              <a:cs typeface="B Nazanin" panose="00000400000000000000" pitchFamily="2" charset="-78"/>
            </a:endParaRPr>
          </a:p>
          <a:p>
            <a:pPr algn="r"/>
            <a:endParaRPr lang="fa-IR" sz="2400" dirty="0">
              <a:solidFill>
                <a:schemeClr val="tx1"/>
              </a:solidFill>
              <a:cs typeface="B Nazanin" panose="00000400000000000000" pitchFamily="2" charset="-78"/>
            </a:endParaRPr>
          </a:p>
          <a:p>
            <a:pPr algn="r"/>
            <a:r>
              <a:rPr lang="fa-IR" sz="2400" dirty="0">
                <a:solidFill>
                  <a:schemeClr val="tx1"/>
                </a:solidFill>
                <a:cs typeface="B Nazanin" panose="00000400000000000000" pitchFamily="2" charset="-78"/>
              </a:rPr>
              <a:t>بیماریهای مزمن مادر</a:t>
            </a:r>
          </a:p>
          <a:p>
            <a:pPr algn="r"/>
            <a:endParaRPr lang="en-US" sz="2000" dirty="0">
              <a:solidFill>
                <a:srgbClr val="FF0000"/>
              </a:solidFill>
            </a:endParaRPr>
          </a:p>
        </p:txBody>
      </p:sp>
    </p:spTree>
    <p:extLst>
      <p:ext uri="{BB962C8B-B14F-4D97-AF65-F5344CB8AC3E}">
        <p14:creationId xmlns:p14="http://schemas.microsoft.com/office/powerpoint/2010/main" val="1157515162"/>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470" y="1334277"/>
            <a:ext cx="8761413" cy="706964"/>
          </a:xfrm>
        </p:spPr>
        <p:txBody>
          <a:bodyPr/>
          <a:lstStyle/>
          <a:p>
            <a:pPr algn="ctr"/>
            <a:r>
              <a:rPr lang="fa-IR" sz="4000" b="1" dirty="0">
                <a:cs typeface="B Nazanin" panose="00000400000000000000" pitchFamily="2" charset="-78"/>
              </a:rPr>
              <a:t>فاصله بین انجام تست های بدون </a:t>
            </a:r>
            <a:r>
              <a:rPr lang="fa-IR" sz="4000" b="1" dirty="0" smtClean="0">
                <a:cs typeface="B Nazanin" panose="00000400000000000000" pitchFamily="2" charset="-78"/>
              </a:rPr>
              <a:t>استرس</a:t>
            </a:r>
            <a:r>
              <a:rPr lang="fa-IR" dirty="0"/>
              <a:t/>
            </a:r>
            <a:br>
              <a:rPr lang="fa-IR" dirty="0"/>
            </a:br>
            <a:endParaRPr lang="en-US" dirty="0"/>
          </a:p>
        </p:txBody>
      </p:sp>
      <p:sp>
        <p:nvSpPr>
          <p:cNvPr id="3" name="Rectangle 2"/>
          <p:cNvSpPr/>
          <p:nvPr/>
        </p:nvSpPr>
        <p:spPr>
          <a:xfrm>
            <a:off x="528035" y="2665927"/>
            <a:ext cx="10663706" cy="3046988"/>
          </a:xfrm>
          <a:prstGeom prst="rect">
            <a:avLst/>
          </a:prstGeom>
        </p:spPr>
        <p:txBody>
          <a:bodyPr wrap="square">
            <a:spAutoFit/>
          </a:bodyPr>
          <a:lstStyle/>
          <a:p>
            <a:pPr algn="r"/>
            <a:endParaRPr lang="fa-IR" sz="2400" dirty="0">
              <a:solidFill>
                <a:schemeClr val="tx1">
                  <a:lumMod val="95000"/>
                  <a:lumOff val="5000"/>
                </a:schemeClr>
              </a:solidFill>
              <a:cs typeface="B Nazanin" panose="00000400000000000000" pitchFamily="2" charset="-78"/>
            </a:endParaRPr>
          </a:p>
          <a:p>
            <a:pPr algn="r"/>
            <a:r>
              <a:rPr lang="fa-IR" sz="2400" dirty="0" smtClean="0">
                <a:solidFill>
                  <a:schemeClr val="tx1">
                    <a:lumMod val="95000"/>
                    <a:lumOff val="5000"/>
                  </a:schemeClr>
                </a:solidFill>
                <a:cs typeface="B Nazanin" panose="00000400000000000000" pitchFamily="2" charset="-78"/>
              </a:rPr>
              <a:t>در </a:t>
            </a:r>
            <a:r>
              <a:rPr lang="fa-IR" sz="2400" dirty="0">
                <a:solidFill>
                  <a:schemeClr val="tx1">
                    <a:lumMod val="95000"/>
                    <a:lumOff val="5000"/>
                  </a:schemeClr>
                </a:solidFill>
                <a:cs typeface="B Nazanin" panose="00000400000000000000" pitchFamily="2" charset="-78"/>
              </a:rPr>
              <a:t>ابتدا به طور قراردادی 7 روز بود ولی با کسب تجربه در زمینه ی انجام تست بدون استرس کوتاهتر شده است.</a:t>
            </a:r>
          </a:p>
          <a:p>
            <a:pPr algn="r"/>
            <a:r>
              <a:rPr lang="fa-IR" sz="2400" dirty="0">
                <a:solidFill>
                  <a:schemeClr val="tx1">
                    <a:lumMod val="95000"/>
                    <a:lumOff val="5000"/>
                  </a:schemeClr>
                </a:solidFill>
                <a:cs typeface="B Nazanin" panose="00000400000000000000" pitchFamily="2" charset="-78"/>
              </a:rPr>
              <a:t>در زنان دارای حاملگی پست ترم و چند قلویی و نیز در زنان مبتلا به دیابت شیرین نوع اول، محدودیت رشد جنین و یا هیپرتانسیون ناشی از حاملگی، انجام مکرر تست توصیه می شود.</a:t>
            </a:r>
          </a:p>
          <a:p>
            <a:pPr algn="r"/>
            <a:r>
              <a:rPr lang="fa-IR" sz="2400" dirty="0">
                <a:solidFill>
                  <a:schemeClr val="tx1">
                    <a:lumMod val="95000"/>
                    <a:lumOff val="5000"/>
                  </a:schemeClr>
                </a:solidFill>
                <a:cs typeface="B Nazanin" panose="00000400000000000000" pitchFamily="2" charset="-78"/>
              </a:rPr>
              <a:t>در این وضعیتها، تعدادی از محققان این تست را هفته ای دوبار انجام می دهند و در صورت وخامت حال مادر یا جنین بدون در نظر گرفتن زمان سپری شده </a:t>
            </a:r>
            <a:r>
              <a:rPr lang="fa-IR" sz="2400" dirty="0" smtClean="0">
                <a:solidFill>
                  <a:schemeClr val="tx1">
                    <a:lumMod val="95000"/>
                    <a:lumOff val="5000"/>
                  </a:schemeClr>
                </a:solidFill>
                <a:cs typeface="B Nazanin" panose="00000400000000000000" pitchFamily="2" charset="-78"/>
              </a:rPr>
              <a:t>ا</a:t>
            </a:r>
            <a:r>
              <a:rPr lang="fa-IR" sz="2400" dirty="0">
                <a:solidFill>
                  <a:schemeClr val="tx1">
                    <a:lumMod val="95000"/>
                    <a:lumOff val="5000"/>
                  </a:schemeClr>
                </a:solidFill>
                <a:cs typeface="B Nazanin" panose="00000400000000000000" pitchFamily="2" charset="-78"/>
              </a:rPr>
              <a:t>ز</a:t>
            </a:r>
            <a:r>
              <a:rPr lang="fa-IR" sz="2400" dirty="0" smtClean="0">
                <a:solidFill>
                  <a:schemeClr val="tx1">
                    <a:lumMod val="95000"/>
                    <a:lumOff val="5000"/>
                  </a:schemeClr>
                </a:solidFill>
                <a:cs typeface="B Nazanin" panose="00000400000000000000" pitchFamily="2" charset="-78"/>
              </a:rPr>
              <a:t> </a:t>
            </a:r>
            <a:r>
              <a:rPr lang="fa-IR" sz="2400" dirty="0">
                <a:solidFill>
                  <a:schemeClr val="tx1">
                    <a:lumMod val="95000"/>
                    <a:lumOff val="5000"/>
                  </a:schemeClr>
                </a:solidFill>
                <a:cs typeface="B Nazanin" panose="00000400000000000000" pitchFamily="2" charset="-78"/>
              </a:rPr>
              <a:t>آخرین تست، اقدام به انجام تست اضافی می کنند.</a:t>
            </a:r>
          </a:p>
          <a:p>
            <a:pPr algn="r"/>
            <a:r>
              <a:rPr lang="fa-IR" sz="2400" dirty="0">
                <a:solidFill>
                  <a:schemeClr val="tx1">
                    <a:lumMod val="95000"/>
                    <a:lumOff val="5000"/>
                  </a:schemeClr>
                </a:solidFill>
                <a:cs typeface="B Nazanin" panose="00000400000000000000" pitchFamily="2" charset="-78"/>
              </a:rPr>
              <a:t>برخی دیگر از صاحب نظران مثلاً در مورد پره اکلامپسی شدیدی که فاصله ی زیادی از ترم ندارد تست های غیر استرسی را روزی یک بار </a:t>
            </a:r>
            <a:r>
              <a:rPr lang="fa-IR" sz="2400" dirty="0" smtClean="0">
                <a:solidFill>
                  <a:schemeClr val="tx1">
                    <a:lumMod val="95000"/>
                    <a:lumOff val="5000"/>
                  </a:schemeClr>
                </a:solidFill>
                <a:cs typeface="B Nazanin" panose="00000400000000000000" pitchFamily="2" charset="-78"/>
              </a:rPr>
              <a:t>و یا </a:t>
            </a:r>
            <a:r>
              <a:rPr lang="fa-IR" sz="2400" dirty="0">
                <a:solidFill>
                  <a:schemeClr val="tx1">
                    <a:lumMod val="95000"/>
                    <a:lumOff val="5000"/>
                  </a:schemeClr>
                </a:solidFill>
                <a:cs typeface="B Nazanin" panose="00000400000000000000" pitchFamily="2" charset="-78"/>
              </a:rPr>
              <a:t>حتی با دفعات بیشتر انجام می دهند.</a:t>
            </a:r>
          </a:p>
        </p:txBody>
      </p:sp>
    </p:spTree>
    <p:extLst>
      <p:ext uri="{BB962C8B-B14F-4D97-AF65-F5344CB8AC3E}">
        <p14:creationId xmlns:p14="http://schemas.microsoft.com/office/powerpoint/2010/main" val="1247460863"/>
      </p:ext>
    </p:extLst>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Flow</Template>
  <TotalTime>437</TotalTime>
  <Words>3144</Words>
  <Application>Microsoft Office PowerPoint</Application>
  <PresentationFormat>Widescreen</PresentationFormat>
  <Paragraphs>179</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B Nazanin</vt:lpstr>
      <vt:lpstr>Century Gothic</vt:lpstr>
      <vt:lpstr>Times New Roman</vt:lpstr>
      <vt:lpstr>Wingdings 3</vt:lpstr>
      <vt:lpstr>Ion Boardroom</vt:lpstr>
      <vt:lpstr>به نام خداوند مهربان</vt:lpstr>
      <vt:lpstr> ارزیابی ضربان قلب جنین</vt:lpstr>
      <vt:lpstr> )NSTتست بدون استرس ( </vt:lpstr>
      <vt:lpstr>PowerPoint Presentation</vt:lpstr>
      <vt:lpstr>موارد کاربرد تست بدون استرس </vt:lpstr>
      <vt:lpstr>نحوه انجام تست </vt:lpstr>
      <vt:lpstr>تسریع ضربان قلب </vt:lpstr>
      <vt:lpstr>NSTفواصل انجام </vt:lpstr>
      <vt:lpstr>فاصله بین انجام تست های بدون استرس </vt:lpstr>
      <vt:lpstr>PowerPoint Presentation</vt:lpstr>
      <vt:lpstr> نتایج غیر طبیعی تست بدون استرس</vt:lpstr>
      <vt:lpstr> اندازه گیری حرکت جنین توسط مادر</vt:lpstr>
      <vt:lpstr> عوامل مؤثر بر حرکات جنین</vt:lpstr>
      <vt:lpstr> بررسي رخدادهاي همراه با حركات جنين</vt:lpstr>
      <vt:lpstr> نتایج طبیعی تست بدون استرس </vt:lpstr>
      <vt:lpstr> تست های بدون استرس طبیعی کاذب </vt:lpstr>
      <vt:lpstr>PowerPoint Presentation</vt:lpstr>
      <vt:lpstr> عوامل موثر در نان راكتيو شدن نان استرس تست</vt:lpstr>
      <vt:lpstr> عواملي كه به طور كاذب موجب نان راكتيو شدن تست مي شوند </vt:lpstr>
      <vt:lpstr> چهار معیار در ارزیابی نوار قلب جنین ملاک است </vt:lpstr>
      <vt:lpstr>PowerPoint Presentation</vt:lpstr>
      <vt:lpstr>مداخلات پرستاری درتست بدون استرس </vt:lpstr>
      <vt:lpstr>PowerPoint Presentation</vt:lpstr>
      <vt:lpstr>PowerPoint Presentation</vt:lpstr>
      <vt:lpstr> اساس این تست و تفسیر آن</vt:lpstr>
      <vt:lpstr> نتایج تست بدون استرس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تست بدون استرس ( NST )</dc:title>
  <dc:creator>sabzrayan</dc:creator>
  <cp:lastModifiedBy>taban</cp:lastModifiedBy>
  <cp:revision>130</cp:revision>
  <dcterms:created xsi:type="dcterms:W3CDTF">2014-02-18T20:06:53Z</dcterms:created>
  <dcterms:modified xsi:type="dcterms:W3CDTF">2023-05-19T04:45:10Z</dcterms:modified>
</cp:coreProperties>
</file>